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4" r:id="rId2"/>
    <p:sldMasterId id="2147483699" r:id="rId3"/>
    <p:sldMasterId id="2147483711" r:id="rId4"/>
    <p:sldMasterId id="2147483713" r:id="rId5"/>
    <p:sldMasterId id="2147483725" r:id="rId6"/>
    <p:sldMasterId id="2147483727" r:id="rId7"/>
    <p:sldMasterId id="2147483729" r:id="rId8"/>
    <p:sldMasterId id="2147483747" r:id="rId9"/>
  </p:sldMasterIdLst>
  <p:notesMasterIdLst>
    <p:notesMasterId r:id="rId98"/>
  </p:notesMasterIdLst>
  <p:handoutMasterIdLst>
    <p:handoutMasterId r:id="rId99"/>
  </p:handoutMasterIdLst>
  <p:sldIdLst>
    <p:sldId id="418" r:id="rId10"/>
    <p:sldId id="419" r:id="rId11"/>
    <p:sldId id="424" r:id="rId12"/>
    <p:sldId id="408" r:id="rId13"/>
    <p:sldId id="409" r:id="rId14"/>
    <p:sldId id="410"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73" r:id="rId64"/>
    <p:sldId id="474" r:id="rId65"/>
    <p:sldId id="475" r:id="rId66"/>
    <p:sldId id="476" r:id="rId67"/>
    <p:sldId id="477" r:id="rId68"/>
    <p:sldId id="478" r:id="rId69"/>
    <p:sldId id="479" r:id="rId70"/>
    <p:sldId id="480"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05" r:id="rId96"/>
    <p:sldId id="506" r:id="rId9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25" autoAdjust="0"/>
    <p:restoredTop sz="93994" autoAdjust="0"/>
  </p:normalViewPr>
  <p:slideViewPr>
    <p:cSldViewPr>
      <p:cViewPr>
        <p:scale>
          <a:sx n="50" d="100"/>
          <a:sy n="50" d="100"/>
        </p:scale>
        <p:origin x="-3384" y="-13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3848644" y="0"/>
            <a:ext cx="2944283" cy="496570"/>
          </a:xfrm>
          <a:prstGeom prst="rect">
            <a:avLst/>
          </a:prstGeom>
        </p:spPr>
        <p:txBody>
          <a:bodyPr vert="horz" lIns="96661" tIns="48331" rIns="96661" bIns="48331" rtlCol="0"/>
          <a:lstStyle>
            <a:lvl1pPr algn="r">
              <a:defRPr sz="1300"/>
            </a:lvl1pPr>
          </a:lstStyle>
          <a:p>
            <a:fld id="{D838D878-6E12-44FD-8345-5FC4541B32D3}" type="datetimeFigureOut">
              <a:rPr lang="en-US" smtClean="0"/>
              <a:pPr/>
              <a:t>05-Jun-2014</a:t>
            </a:fld>
            <a:endParaRPr lang="en-US" dirty="0"/>
          </a:p>
        </p:txBody>
      </p:sp>
      <p:sp>
        <p:nvSpPr>
          <p:cNvPr id="4" name="Footer Placeholder 3"/>
          <p:cNvSpPr>
            <a:spLocks noGrp="1"/>
          </p:cNvSpPr>
          <p:nvPr>
            <p:ph type="ftr" sz="quarter" idx="2"/>
          </p:nvPr>
        </p:nvSpPr>
        <p:spPr>
          <a:xfrm>
            <a:off x="0" y="9433107"/>
            <a:ext cx="2944283" cy="49657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48644" y="9433107"/>
            <a:ext cx="2944283" cy="496570"/>
          </a:xfrm>
          <a:prstGeom prst="rect">
            <a:avLst/>
          </a:prstGeom>
        </p:spPr>
        <p:txBody>
          <a:bodyPr vert="horz" lIns="96661" tIns="48331" rIns="96661" bIns="48331" rtlCol="0" anchor="b"/>
          <a:lstStyle>
            <a:lvl1pPr algn="r">
              <a:defRPr sz="1300"/>
            </a:lvl1pPr>
          </a:lstStyle>
          <a:p>
            <a:fld id="{B043E0F3-55B4-4DC6-9C2B-17455F0FCC7F}" type="slidenum">
              <a:rPr lang="en-US" smtClean="0"/>
              <a:pPr/>
              <a:t>‹#›</a:t>
            </a:fld>
            <a:endParaRPr lang="en-US" dirty="0"/>
          </a:p>
        </p:txBody>
      </p:sp>
    </p:spTree>
    <p:extLst>
      <p:ext uri="{BB962C8B-B14F-4D97-AF65-F5344CB8AC3E}">
        <p14:creationId xmlns:p14="http://schemas.microsoft.com/office/powerpoint/2010/main" val="118771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48644" y="0"/>
            <a:ext cx="2944283" cy="496570"/>
          </a:xfrm>
          <a:prstGeom prst="rect">
            <a:avLst/>
          </a:prstGeom>
        </p:spPr>
        <p:txBody>
          <a:bodyPr vert="horz" lIns="96661" tIns="48331" rIns="96661" bIns="48331" rtlCol="0"/>
          <a:lstStyle>
            <a:lvl1pPr algn="r">
              <a:defRPr sz="1300"/>
            </a:lvl1pPr>
          </a:lstStyle>
          <a:p>
            <a:fld id="{807B29FB-3156-4388-9398-4B5153FBF155}" type="datetimeFigureOut">
              <a:rPr lang="en-GB" smtClean="0"/>
              <a:pPr/>
              <a:t>05/06/2014</a:t>
            </a:fld>
            <a:endParaRPr lang="en-GB" dirty="0"/>
          </a:p>
        </p:txBody>
      </p:sp>
      <p:sp>
        <p:nvSpPr>
          <p:cNvPr id="4" name="Slide Image Placeholder 3"/>
          <p:cNvSpPr>
            <a:spLocks noGrp="1" noRot="1" noChangeAspect="1"/>
          </p:cNvSpPr>
          <p:nvPr>
            <p:ph type="sldImg" idx="2"/>
          </p:nvPr>
        </p:nvSpPr>
        <p:spPr>
          <a:xfrm>
            <a:off x="914400" y="746125"/>
            <a:ext cx="4965700" cy="3724275"/>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6570"/>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48644" y="9433107"/>
            <a:ext cx="2944283" cy="496570"/>
          </a:xfrm>
          <a:prstGeom prst="rect">
            <a:avLst/>
          </a:prstGeom>
        </p:spPr>
        <p:txBody>
          <a:bodyPr vert="horz" lIns="96661" tIns="48331" rIns="96661" bIns="48331" rtlCol="0" anchor="b"/>
          <a:lstStyle>
            <a:lvl1pPr algn="r">
              <a:defRPr sz="1300"/>
            </a:lvl1pPr>
          </a:lstStyle>
          <a:p>
            <a:fld id="{B6BB7251-09B7-4801-93CE-22D54119369C}" type="slidenum">
              <a:rPr lang="en-GB" smtClean="0"/>
              <a:pPr/>
              <a:t>‹#›</a:t>
            </a:fld>
            <a:endParaRPr lang="en-GB" dirty="0"/>
          </a:p>
        </p:txBody>
      </p:sp>
    </p:spTree>
    <p:extLst>
      <p:ext uri="{BB962C8B-B14F-4D97-AF65-F5344CB8AC3E}">
        <p14:creationId xmlns:p14="http://schemas.microsoft.com/office/powerpoint/2010/main" val="2113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Intro remarks</a:t>
            </a:r>
          </a:p>
          <a:p>
            <a:endParaRPr lang="en-GB" dirty="0" smtClean="0"/>
          </a:p>
          <a:p>
            <a:pPr>
              <a:buFont typeface="Arial" pitchFamily="34" charset="0"/>
              <a:buChar char="•"/>
            </a:pPr>
            <a:r>
              <a:rPr lang="en-GB" dirty="0" smtClean="0"/>
              <a:t> My colleagues and I are delighted and couldn’t be more thrilled to have this opportunity</a:t>
            </a:r>
            <a:r>
              <a:rPr lang="en-GB" baseline="0" dirty="0" smtClean="0"/>
              <a:t> to present the PISA for development project to this meeting.</a:t>
            </a:r>
          </a:p>
          <a:p>
            <a:pPr>
              <a:buFont typeface="Arial" pitchFamily="34" charset="0"/>
              <a:buChar char="•"/>
            </a:pPr>
            <a:r>
              <a:rPr lang="en-GB" baseline="0" dirty="0" smtClean="0"/>
              <a:t> The cooperation that this represents between the OECD Directorates for Education and Skills and Development Cooperation and with our development partners and technical partners and with the countries represented in this meeting is very welcome</a:t>
            </a:r>
          </a:p>
          <a:p>
            <a:pPr>
              <a:buFont typeface="Arial" pitchFamily="34" charset="0"/>
              <a:buChar char="•"/>
            </a:pPr>
            <a:endParaRPr lang="en-GB" baseline="0" dirty="0" smtClean="0"/>
          </a:p>
          <a:p>
            <a:pPr>
              <a:buFont typeface="Arial" pitchFamily="34" charset="0"/>
              <a:buChar char="•"/>
            </a:pPr>
            <a:r>
              <a:rPr lang="en-GB" baseline="0" dirty="0" smtClean="0"/>
              <a:t>  But for us as staff of OECD’s Education and Skills and Development Co-operation Directorates the PISA for development project is an exciting addition to our programme of work. And what we would like to do now is take you through the background to the project, the aims of the project and what it will seek to deliver over the coming three years.</a:t>
            </a:r>
            <a:endParaRPr lang="en-US" dirty="0" smtClean="0"/>
          </a:p>
          <a:p>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0" dirty="0"/>
          </a:p>
        </p:txBody>
      </p:sp>
      <p:sp>
        <p:nvSpPr>
          <p:cNvPr id="4" name="Slide Number Placeholder 3"/>
          <p:cNvSpPr>
            <a:spLocks noGrp="1"/>
          </p:cNvSpPr>
          <p:nvPr>
            <p:ph type="sldNum" sz="quarter" idx="10"/>
          </p:nvPr>
        </p:nvSpPr>
        <p:spPr/>
        <p:txBody>
          <a:bodyPr/>
          <a:lstStyle/>
          <a:p>
            <a:pPr>
              <a:defRPr/>
            </a:pPr>
            <a:fld id="{89FDAF6E-EED6-4A77-BB70-8EB78F31BFE5}"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86111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FDAF6E-EED6-4A77-BB70-8EB78F31BFE5}"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180553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A2948B-6D1A-4855-916E-5109865F2B4C}" type="slidenum">
              <a:rPr lang="en-US">
                <a:solidFill>
                  <a:srgbClr val="000000"/>
                </a:solidFill>
              </a:rPr>
              <a:pPr/>
              <a:t>39</a:t>
            </a:fld>
            <a:endParaRPr lang="en-US">
              <a:solidFill>
                <a:srgbClr val="000000"/>
              </a:solidFill>
            </a:endParaRPr>
          </a:p>
        </p:txBody>
      </p:sp>
      <p:sp>
        <p:nvSpPr>
          <p:cNvPr id="921602" name="Slide Image Placeholder 1"/>
          <p:cNvSpPr>
            <a:spLocks noGrp="1" noRot="1" noChangeAspect="1" noTextEdit="1"/>
          </p:cNvSpPr>
          <p:nvPr>
            <p:ph type="sldImg"/>
          </p:nvPr>
        </p:nvSpPr>
        <p:spPr>
          <a:xfrm>
            <a:off x="915988" y="744538"/>
            <a:ext cx="4964112" cy="3724275"/>
          </a:xfrm>
          <a:ln/>
        </p:spPr>
      </p:sp>
      <p:sp>
        <p:nvSpPr>
          <p:cNvPr id="921603" name="Notes Placeholder 2"/>
          <p:cNvSpPr>
            <a:spLocks noGrp="1"/>
          </p:cNvSpPr>
          <p:nvPr>
            <p:ph type="body" idx="1"/>
          </p:nvPr>
        </p:nvSpPr>
        <p:spPr/>
        <p:txBody>
          <a:bodyPr lIns="91424" tIns="45712" rIns="91424" bIns="45712"/>
          <a:lstStyle/>
          <a:p>
            <a:endParaRPr lang="en-CA"/>
          </a:p>
        </p:txBody>
      </p:sp>
      <p:sp>
        <p:nvSpPr>
          <p:cNvPr id="921604" name="Slide Number Placeholder 3"/>
          <p:cNvSpPr txBox="1">
            <a:spLocks noGrp="1"/>
          </p:cNvSpPr>
          <p:nvPr/>
        </p:nvSpPr>
        <p:spPr bwMode="auto">
          <a:xfrm>
            <a:off x="3848645" y="9433106"/>
            <a:ext cx="2944283" cy="496570"/>
          </a:xfrm>
          <a:prstGeom prst="rect">
            <a:avLst/>
          </a:prstGeom>
          <a:noFill/>
          <a:ln w="9525">
            <a:noFill/>
            <a:miter lim="800000"/>
            <a:headEnd/>
            <a:tailEnd/>
          </a:ln>
        </p:spPr>
        <p:txBody>
          <a:bodyPr lIns="91424" tIns="45712" rIns="91424" bIns="45712" anchor="b"/>
          <a:lstStyle/>
          <a:p>
            <a:pPr algn="r" fontAlgn="base">
              <a:spcBef>
                <a:spcPct val="0"/>
              </a:spcBef>
              <a:spcAft>
                <a:spcPct val="0"/>
              </a:spcAft>
            </a:pPr>
            <a:fld id="{5A8CB8F4-424F-4CFB-B5BF-0B892D44C3AF}" type="slidenum">
              <a:rPr lang="en-US" sz="1200">
                <a:solidFill>
                  <a:srgbClr val="000000"/>
                </a:solidFill>
                <a:latin typeface="Arial" pitchFamily="34" charset="0"/>
              </a:rPr>
              <a:pPr algn="r" fontAlgn="base">
                <a:spcBef>
                  <a:spcPct val="0"/>
                </a:spcBef>
                <a:spcAft>
                  <a:spcPct val="0"/>
                </a:spcAft>
              </a:pPr>
              <a:t>39</a:t>
            </a:fld>
            <a:endParaRPr lang="en-US" sz="1200" dirty="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CA" smtClean="0"/>
          </a:p>
        </p:txBody>
      </p:sp>
      <p:sp>
        <p:nvSpPr>
          <p:cNvPr id="125956" name="Slide Number Placeholder 3"/>
          <p:cNvSpPr>
            <a:spLocks noGrp="1"/>
          </p:cNvSpPr>
          <p:nvPr>
            <p:ph type="sldNum" sz="quarter" idx="5"/>
          </p:nvPr>
        </p:nvSpPr>
        <p:spPr>
          <a:noFill/>
        </p:spPr>
        <p:txBody>
          <a:bodyPr/>
          <a:lstStyle/>
          <a:p>
            <a:fld id="{427AB50B-6CE6-4C64-AF5B-B2C2907A51AE}"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68DA77-BFFF-476C-B134-9544FF8B819E}"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381796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pPr/>
              <a:t>6</a:t>
            </a:fld>
            <a:endParaRPr lang="en-GB" dirty="0"/>
          </a:p>
        </p:txBody>
      </p:sp>
    </p:spTree>
    <p:extLst>
      <p:ext uri="{BB962C8B-B14F-4D97-AF65-F5344CB8AC3E}">
        <p14:creationId xmlns:p14="http://schemas.microsoft.com/office/powerpoint/2010/main" val="76524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solidFill>
                  <a:prstClr val="black"/>
                </a:solidFill>
              </a:rPr>
              <a:pPr/>
              <a:t>7</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solidFill>
                  <a:prstClr val="black"/>
                </a:solidFill>
              </a:rPr>
              <a:pPr/>
              <a:t>8</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solidFill>
                  <a:prstClr val="black"/>
                </a:solidFill>
              </a:rPr>
              <a:pPr/>
              <a:t>9</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2000" b="1" u="sng" dirty="0">
              <a:solidFill>
                <a:srgbClr val="FF0000"/>
              </a:solidFill>
            </a:endParaRPr>
          </a:p>
        </p:txBody>
      </p:sp>
      <p:sp>
        <p:nvSpPr>
          <p:cNvPr id="4" name="Slide Number Placeholder 3"/>
          <p:cNvSpPr>
            <a:spLocks noGrp="1"/>
          </p:cNvSpPr>
          <p:nvPr>
            <p:ph type="sldNum" sz="quarter" idx="10"/>
          </p:nvPr>
        </p:nvSpPr>
        <p:spPr/>
        <p:txBody>
          <a:bodyPr/>
          <a:lstStyle/>
          <a:p>
            <a:fld id="{B6BB7251-09B7-4801-93CE-22D54119369C}"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B7251-09B7-4801-93CE-22D54119369C}" type="slidenum">
              <a:rPr lang="en-GB" smtClean="0"/>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B7251-09B7-4801-93CE-22D54119369C}" type="slidenum">
              <a:rPr lang="en-GB" smtClean="0"/>
              <a:pPr/>
              <a:t>20</a:t>
            </a:fld>
            <a:endParaRPr lang="en-GB" dirty="0"/>
          </a:p>
        </p:txBody>
      </p:sp>
    </p:spTree>
    <p:extLst>
      <p:ext uri="{BB962C8B-B14F-4D97-AF65-F5344CB8AC3E}">
        <p14:creationId xmlns:p14="http://schemas.microsoft.com/office/powerpoint/2010/main" val="2909387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24821F3-5FF7-4C53-A240-AD7408A6F1D1}" type="datetime1">
              <a:rPr lang="en-US" smtClean="0"/>
              <a:pPr/>
              <a:t>05-Jun-2014</a:t>
            </a:fld>
            <a:endParaRPr lang="en-US" dirty="0"/>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obj" preserve="1">
  <p:cSld name="3_Title and Content">
    <p:bg>
      <p:bgPr>
        <a:gradFill rotWithShape="0">
          <a:gsLst>
            <a:gs pos="33000">
              <a:schemeClr val="accent6">
                <a:lumMod val="50000"/>
              </a:schemeClr>
            </a:gs>
            <a:gs pos="67000">
              <a:schemeClr val="accent6">
                <a:lumMod val="75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F95EB6CA-61A1-4EDD-96FE-8F2FB6CBD1FC}" type="slidenum">
              <a:rPr lang="en-GB" sz="4000">
                <a:solidFill>
                  <a:srgbClr val="004E00"/>
                </a:solidFill>
                <a:effectDag name="">
                  <a:cont type="tree" name="">
                    <a:effect ref="fillLine"/>
                    <a:outerShdw dist="38100" dir="13500000" algn="br">
                      <a:srgbClr val="277527"/>
                    </a:outerShdw>
                  </a:cont>
                  <a:cont type="tree" name="">
                    <a:effect ref="fillLine"/>
                    <a:outerShdw dist="38100" dir="2700000" algn="tl">
                      <a:srgbClr val="002E00"/>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FF"/>
              </a:solidFill>
              <a:cs typeface="Arial" pitchFamily="34"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a:spcBef>
                <a:spcPct val="50000"/>
              </a:spcBef>
              <a:defRPr/>
            </a:pPr>
            <a:fld id="{FFF9096E-43D2-4CE7-B6A2-37B2D8EC4D64}" type="slidenum">
              <a:rPr lang="en-GB" sz="2400">
                <a:solidFill>
                  <a:srgbClr val="004E00"/>
                </a:solidFill>
                <a:effectDag name="">
                  <a:cont type="tree" name="">
                    <a:effect ref="fillLine"/>
                    <a:outerShdw dist="38100" dir="13500000" algn="br">
                      <a:srgbClr val="277527"/>
                    </a:outerShdw>
                  </a:cont>
                  <a:cont type="tree" name="">
                    <a:effect ref="fillLine"/>
                    <a:outerShdw dist="38100" dir="2700000" algn="tl">
                      <a:srgbClr val="002E00"/>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 name="TextBox 17"/>
          <p:cNvSpPr txBox="1">
            <a:spLocks noChangeArrowheads="1"/>
          </p:cNvSpPr>
          <p:nvPr/>
        </p:nvSpPr>
        <p:spPr bwMode="auto">
          <a:xfrm rot="16200000">
            <a:off x="-804068" y="4455318"/>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GB" smtClean="0">
                <a:solidFill>
                  <a:srgbClr val="BDBDBD"/>
                </a:solidFill>
                <a:cs typeface="Arial" pitchFamily="34" charset="0"/>
              </a:rPr>
              <a:t>PISA</a:t>
            </a:r>
            <a:br>
              <a:rPr lang="en-GB" smtClean="0">
                <a:solidFill>
                  <a:srgbClr val="BDBDBD"/>
                </a:solidFill>
                <a:cs typeface="Arial" pitchFamily="34" charset="0"/>
              </a:rPr>
            </a:br>
            <a:r>
              <a:rPr lang="en-GB" sz="1000" smtClean="0">
                <a:solidFill>
                  <a:srgbClr val="BDBDBD"/>
                </a:solidFill>
                <a:cs typeface="Arial" pitchFamily="34" charset="0"/>
              </a:rPr>
              <a:t>OECD Programme for </a:t>
            </a:r>
            <a:br>
              <a:rPr lang="en-GB" sz="1000" smtClean="0">
                <a:solidFill>
                  <a:srgbClr val="BDBDBD"/>
                </a:solidFill>
                <a:cs typeface="Arial" pitchFamily="34" charset="0"/>
              </a:rPr>
            </a:br>
            <a:r>
              <a:rPr lang="en-GB" sz="1000" smtClean="0">
                <a:solidFill>
                  <a:srgbClr val="BDBDBD"/>
                </a:solidFill>
                <a:cs typeface="Arial" pitchFamily="34" charset="0"/>
              </a:rPr>
              <a:t>International Student Assessment</a:t>
            </a:r>
          </a:p>
        </p:txBody>
      </p:sp>
      <p:sp>
        <p:nvSpPr>
          <p:cNvPr id="10" name="TextBox 18"/>
          <p:cNvSpPr txBox="1">
            <a:spLocks noChangeArrowheads="1"/>
          </p:cNvSpPr>
          <p:nvPr/>
        </p:nvSpPr>
        <p:spPr bwMode="auto">
          <a:xfrm rot="16200000">
            <a:off x="-1350169" y="1520031"/>
            <a:ext cx="34194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700"/>
              </a:lnSpc>
              <a:defRPr/>
            </a:pPr>
            <a:r>
              <a:rPr lang="en-GB" sz="1900" dirty="0" smtClean="0">
                <a:solidFill>
                  <a:srgbClr val="BDBDBD"/>
                </a:solidFill>
                <a:cs typeface="Arial" pitchFamily="34" charset="0"/>
              </a:rPr>
              <a:t>35</a:t>
            </a:r>
            <a:r>
              <a:rPr lang="en-GB" sz="1900" baseline="30000" dirty="0" smtClean="0">
                <a:solidFill>
                  <a:srgbClr val="BDBDBD"/>
                </a:solidFill>
                <a:cs typeface="Arial" pitchFamily="34" charset="0"/>
              </a:rPr>
              <a:t>th</a:t>
            </a:r>
            <a:r>
              <a:rPr lang="en-GB" sz="1900" dirty="0" smtClean="0">
                <a:solidFill>
                  <a:srgbClr val="BDBDBD"/>
                </a:solidFill>
                <a:cs typeface="Arial" pitchFamily="34" charset="0"/>
              </a:rPr>
              <a:t> meeting</a:t>
            </a:r>
            <a:br>
              <a:rPr lang="en-GB" sz="1900" dirty="0" smtClean="0">
                <a:solidFill>
                  <a:srgbClr val="BDBDBD"/>
                </a:solidFill>
                <a:cs typeface="Arial" pitchFamily="34" charset="0"/>
              </a:rPr>
            </a:br>
            <a:r>
              <a:rPr lang="en-GB" sz="1900" dirty="0" smtClean="0">
                <a:solidFill>
                  <a:srgbClr val="BDBDBD"/>
                </a:solidFill>
                <a:cs typeface="Arial" pitchFamily="34" charset="0"/>
              </a:rPr>
              <a:t>of the Governing Board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46751863"/>
      </p:ext>
    </p:extLst>
  </p:cSld>
  <p:clrMapOvr>
    <a:masterClrMapping/>
  </p:clrMapOvr>
  <p:transition spd="slow">
    <p:cover/>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rotWithShape="0">
          <a:gsLst>
            <a:gs pos="0">
              <a:srgbClr val="FFC000"/>
            </a:gs>
            <a:gs pos="50000">
              <a:srgbClr val="FFFF00"/>
            </a:gs>
            <a:gs pos="100000">
              <a:srgbClr val="FFC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8E7B4812-04DC-42D7-87A9-E44877C0AEF1}" type="slidenum">
              <a:rPr lang="en-GB" sz="40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FF"/>
              </a:solidFill>
              <a:cs typeface="Arial" pitchFamily="34"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a:spcBef>
                <a:spcPct val="50000"/>
              </a:spcBef>
              <a:defRPr/>
            </a:pPr>
            <a:fld id="{F2E5FB0B-7437-405B-BABF-6F9E4D49FE38}" type="slidenum">
              <a:rPr lang="en-GB" sz="24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 name="TextBox 17"/>
          <p:cNvSpPr txBox="1">
            <a:spLocks noChangeArrowheads="1"/>
          </p:cNvSpPr>
          <p:nvPr/>
        </p:nvSpPr>
        <p:spPr bwMode="auto">
          <a:xfrm rot="16200000">
            <a:off x="-804068" y="4455318"/>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GB" smtClean="0">
                <a:solidFill>
                  <a:srgbClr val="BDBDBD"/>
                </a:solidFill>
                <a:cs typeface="Arial" pitchFamily="34" charset="0"/>
              </a:rPr>
              <a:t>PISA</a:t>
            </a:r>
            <a:br>
              <a:rPr lang="en-GB" smtClean="0">
                <a:solidFill>
                  <a:srgbClr val="BDBDBD"/>
                </a:solidFill>
                <a:cs typeface="Arial" pitchFamily="34" charset="0"/>
              </a:rPr>
            </a:br>
            <a:r>
              <a:rPr lang="en-GB" sz="1000" smtClean="0">
                <a:solidFill>
                  <a:srgbClr val="BDBDBD"/>
                </a:solidFill>
                <a:cs typeface="Arial" pitchFamily="34" charset="0"/>
              </a:rPr>
              <a:t>OECD Programme for </a:t>
            </a:r>
            <a:br>
              <a:rPr lang="en-GB" sz="1000" smtClean="0">
                <a:solidFill>
                  <a:srgbClr val="BDBDBD"/>
                </a:solidFill>
                <a:cs typeface="Arial" pitchFamily="34" charset="0"/>
              </a:rPr>
            </a:br>
            <a:r>
              <a:rPr lang="en-GB" sz="1000" smtClean="0">
                <a:solidFill>
                  <a:srgbClr val="BDBDBD"/>
                </a:solidFill>
                <a:cs typeface="Arial" pitchFamily="34" charset="0"/>
              </a:rPr>
              <a:t>International Student Assessment</a:t>
            </a:r>
          </a:p>
        </p:txBody>
      </p:sp>
      <p:sp>
        <p:nvSpPr>
          <p:cNvPr id="10" name="TextBox 18"/>
          <p:cNvSpPr txBox="1">
            <a:spLocks noChangeArrowheads="1"/>
          </p:cNvSpPr>
          <p:nvPr/>
        </p:nvSpPr>
        <p:spPr bwMode="auto">
          <a:xfrm rot="16200000">
            <a:off x="-1350169" y="1504156"/>
            <a:ext cx="34194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700"/>
              </a:lnSpc>
              <a:defRPr/>
            </a:pPr>
            <a:r>
              <a:rPr lang="en-GB" sz="1900" smtClean="0">
                <a:solidFill>
                  <a:srgbClr val="BDBDBD"/>
                </a:solidFill>
                <a:cs typeface="Arial" pitchFamily="34" charset="0"/>
              </a:rPr>
              <a:t>34</a:t>
            </a:r>
            <a:r>
              <a:rPr lang="en-GB" sz="1900" baseline="30000" smtClean="0">
                <a:solidFill>
                  <a:srgbClr val="BDBDBD"/>
                </a:solidFill>
                <a:cs typeface="Arial" pitchFamily="34" charset="0"/>
              </a:rPr>
              <a:t>th</a:t>
            </a:r>
            <a:r>
              <a:rPr lang="en-GB" sz="1900" smtClean="0">
                <a:solidFill>
                  <a:srgbClr val="BDBDBD"/>
                </a:solidFill>
                <a:cs typeface="Arial" pitchFamily="34" charset="0"/>
              </a:rPr>
              <a:t> meeting</a:t>
            </a:r>
            <a:br>
              <a:rPr lang="en-GB" sz="1900" smtClean="0">
                <a:solidFill>
                  <a:srgbClr val="BDBDBD"/>
                </a:solidFill>
                <a:cs typeface="Arial" pitchFamily="34" charset="0"/>
              </a:rPr>
            </a:br>
            <a:r>
              <a:rPr lang="en-GB" sz="1900" smtClean="0">
                <a:solidFill>
                  <a:srgbClr val="BDBDBD"/>
                </a:solidFill>
                <a:cs typeface="Arial" pitchFamily="34" charset="0"/>
              </a:rPr>
              <a:t>of the Governing Board</a:t>
            </a:r>
          </a:p>
        </p:txBody>
      </p:sp>
      <p:sp>
        <p:nvSpPr>
          <p:cNvPr id="2" name="Title 1"/>
          <p:cNvSpPr>
            <a:spLocks noGrp="1"/>
          </p:cNvSpPr>
          <p:nvPr>
            <p:ph type="title"/>
          </p:nvPr>
        </p:nvSpPr>
        <p:spPr/>
        <p:txBody>
          <a:bodyPr/>
          <a:lstStyle>
            <a:lvl1pPr>
              <a:defRPr sz="3600">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993366"/>
                </a:solidFill>
              </a:defRPr>
            </a:lvl1pPr>
            <a:lvl2pPr>
              <a:defRPr>
                <a:solidFill>
                  <a:srgbClr val="7030A0"/>
                </a:solidFill>
              </a:defRPr>
            </a:lvl2pPr>
            <a:lvl3pPr>
              <a:defRPr>
                <a:solidFill>
                  <a:srgbClr val="003399"/>
                </a:solidFill>
              </a:defRPr>
            </a:lvl3pPr>
            <a:lvl4pPr>
              <a:defRPr>
                <a:solidFill>
                  <a:schemeClr val="accent1">
                    <a:lumMod val="50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65972684"/>
      </p:ext>
    </p:extLst>
  </p:cSld>
  <p:clrMapOvr>
    <a:masterClrMapping/>
  </p:clrMapOvr>
  <p:transition spd="slow">
    <p:cove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47891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972237"/>
      </p:ext>
    </p:extLst>
  </p:cSld>
  <p:clrMapOvr>
    <a:masterClrMapping/>
  </p:clrMapOvr>
  <p:transition spd="slow">
    <p:cove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78316190"/>
      </p:ext>
    </p:extLst>
  </p:cSld>
  <p:clrMapOvr>
    <a:masterClrMapping/>
  </p:clrMapOvr>
  <p:transition spd="slow">
    <p:cove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55650" y="1447800"/>
            <a:ext cx="8388350" cy="5162550"/>
          </a:xfrm>
        </p:spPr>
        <p:txBody>
          <a:bodyPr/>
          <a:lstStyle/>
          <a:p>
            <a:pPr lvl="0"/>
            <a:endParaRPr lang="en-GB" noProof="0"/>
          </a:p>
        </p:txBody>
      </p:sp>
    </p:spTree>
    <p:extLst>
      <p:ext uri="{BB962C8B-B14F-4D97-AF65-F5344CB8AC3E}">
        <p14:creationId xmlns:p14="http://schemas.microsoft.com/office/powerpoint/2010/main" val="1776257379"/>
      </p:ext>
    </p:extLst>
  </p:cSld>
  <p:clrMapOvr>
    <a:masterClrMapping/>
  </p:clrMapOvr>
  <p:transition spd="slow">
    <p:cove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8604061"/>
      </p:ext>
    </p:extLst>
  </p:cSld>
  <p:clrMapOvr>
    <a:masterClrMapping/>
  </p:clrMapOvr>
  <p:transition spd="slow">
    <p:cove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rotWithShape="0">
          <a:gsLst>
            <a:gs pos="0">
              <a:srgbClr val="800000"/>
            </a:gs>
            <a:gs pos="68000">
              <a:srgbClr val="C00000"/>
            </a:gs>
            <a:gs pos="100000">
              <a:srgbClr val="800000"/>
            </a:gs>
          </a:gsLst>
          <a:lin ang="5400000" scaled="1"/>
        </a:gra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719138" cy="1052513"/>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00"/>
              </a:solidFill>
              <a:cs typeface="Arial" pitchFamily="34" charset="0"/>
            </a:endParaRPr>
          </a:p>
        </p:txBody>
      </p:sp>
      <p:sp>
        <p:nvSpPr>
          <p:cNvPr id="5" name="Text Box 5"/>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35538814-9AC8-4F32-BB5E-D064F0E04D92}"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cs typeface="Arial" pitchFamily="34" charset="0"/>
              </a:rPr>
              <a:pPr algn="ctr">
                <a:spcBef>
                  <a:spcPct val="50000"/>
                </a:spcBef>
                <a:defRPr/>
              </a:pPr>
              <a:t>‹#›</a:t>
            </a:fld>
            <a:endParaRPr lang="en-GB">
              <a:solidFill>
                <a:srgbClr val="FFFF00"/>
              </a:solidFill>
              <a:latin typeface="Times New Roman" pitchFamily="18" charset="0"/>
              <a:cs typeface="Arial" pitchFamily="34" charset="0"/>
            </a:endParaRPr>
          </a:p>
        </p:txBody>
      </p:sp>
      <p:pic>
        <p:nvPicPr>
          <p:cNvPr id="6" name="Picture 6" descr="LOGO_OECD_BLUE_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513"/>
            <a:ext cx="7191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0" y="6308725"/>
            <a:ext cx="719138" cy="54927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00"/>
              </a:solidFill>
              <a:cs typeface="Arial" pitchFamily="34" charset="0"/>
            </a:endParaRPr>
          </a:p>
        </p:txBody>
      </p:sp>
      <p:sp>
        <p:nvSpPr>
          <p:cNvPr id="8" name="Rectangle 8"/>
          <p:cNvSpPr>
            <a:spLocks noChangeArrowheads="1"/>
          </p:cNvSpPr>
          <p:nvPr/>
        </p:nvSpPr>
        <p:spPr bwMode="auto">
          <a:xfrm>
            <a:off x="0" y="0"/>
            <a:ext cx="719138" cy="1052513"/>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00"/>
              </a:solidFill>
              <a:cs typeface="Arial" pitchFamily="34" charset="0"/>
            </a:endParaRPr>
          </a:p>
        </p:txBody>
      </p:sp>
      <p:sp>
        <p:nvSpPr>
          <p:cNvPr id="9" name="Text Box 9"/>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C36B2A8D-B23F-45C1-BD0E-36F8D8F1F910}"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cs typeface="Arial" pitchFamily="34" charset="0"/>
              </a:rPr>
              <a:pPr algn="ctr">
                <a:spcBef>
                  <a:spcPct val="50000"/>
                </a:spcBef>
                <a:defRPr/>
              </a:pPr>
              <a:t>‹#›</a:t>
            </a:fld>
            <a:endParaRPr lang="en-GB">
              <a:solidFill>
                <a:srgbClr val="FFFF00"/>
              </a:solidFill>
              <a:latin typeface="Times New Roman" pitchFamily="18" charset="0"/>
              <a:cs typeface="Arial" pitchFamily="34" charset="0"/>
            </a:endParaRPr>
          </a:p>
        </p:txBody>
      </p:sp>
      <p:pic>
        <p:nvPicPr>
          <p:cNvPr id="10" name="Picture 10" descr="LOGO_OECD_BLUE_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513"/>
            <a:ext cx="7191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p:nvSpPr>
        <p:spPr bwMode="auto">
          <a:xfrm>
            <a:off x="0" y="6308725"/>
            <a:ext cx="719138" cy="54927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00"/>
              </a:solidFill>
              <a:cs typeface="Arial" pitchFamily="34" charset="0"/>
            </a:endParaRPr>
          </a:p>
        </p:txBody>
      </p:sp>
      <p:sp>
        <p:nvSpPr>
          <p:cNvPr id="2606082" name="Rectangle 2"/>
          <p:cNvSpPr>
            <a:spLocks noGrp="1" noChangeArrowheads="1"/>
          </p:cNvSpPr>
          <p:nvPr>
            <p:ph type="ctrTitle"/>
          </p:nvPr>
        </p:nvSpPr>
        <p:spPr>
          <a:xfrm>
            <a:off x="755650" y="2209800"/>
            <a:ext cx="8388350" cy="1143000"/>
          </a:xfrm>
        </p:spPr>
        <p:txBody>
          <a:bodyPr/>
          <a:lstStyle>
            <a:lvl1pPr>
              <a:defRPr/>
            </a:lvl1pPr>
          </a:lstStyle>
          <a:p>
            <a:r>
              <a:rPr lang="en-GB"/>
              <a:t>Click to edit Master title style</a:t>
            </a:r>
          </a:p>
        </p:txBody>
      </p:sp>
      <p:sp>
        <p:nvSpPr>
          <p:cNvPr id="2606083" name="Rectangle 3"/>
          <p:cNvSpPr>
            <a:spLocks noGrp="1" noChangeArrowheads="1"/>
          </p:cNvSpPr>
          <p:nvPr>
            <p:ph type="subTitle" idx="1"/>
          </p:nvPr>
        </p:nvSpPr>
        <p:spPr>
          <a:xfrm>
            <a:off x="755650" y="3886200"/>
            <a:ext cx="8388350" cy="1752600"/>
          </a:xfrm>
        </p:spPr>
        <p:txBody>
          <a:bodyPr/>
          <a:lstStyle>
            <a:lvl1pPr marL="0" indent="0" algn="ctr">
              <a:buFont typeface="Monotype Sorts" pitchFamily="2" charset="2"/>
              <a:buNone/>
              <a:defRPr/>
            </a:lvl1pPr>
          </a:lstStyle>
          <a:p>
            <a:r>
              <a:rPr lang="en-GB"/>
              <a:t>Click to edit Master subtitle style</a:t>
            </a:r>
          </a:p>
        </p:txBody>
      </p:sp>
    </p:spTree>
    <p:extLst>
      <p:ext uri="{BB962C8B-B14F-4D97-AF65-F5344CB8AC3E}">
        <p14:creationId xmlns:p14="http://schemas.microsoft.com/office/powerpoint/2010/main" val="11557652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90033"/>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560" y="1340768"/>
            <a:ext cx="7772400" cy="2232248"/>
          </a:xfrm>
        </p:spPr>
        <p:txBody>
          <a:bodyPr anchor="ctr"/>
          <a:lstStyle>
            <a:lvl1pPr>
              <a:defRPr sz="4800" b="0">
                <a:solidFill>
                  <a:srgbClr val="FFFFFF"/>
                </a:solidFill>
                <a:latin typeface="Gill Sans MT" pitchFamily="34" charset="0"/>
              </a:defRPr>
            </a:lvl1pPr>
          </a:lstStyle>
          <a:p>
            <a:r>
              <a:rPr lang="en-US" dirty="0" smtClean="0"/>
              <a:t>Click to edit Master title style</a:t>
            </a:r>
            <a:endParaRPr lang="en-AU" dirty="0"/>
          </a:p>
        </p:txBody>
      </p:sp>
      <p:sp>
        <p:nvSpPr>
          <p:cNvPr id="4099" name="Rectangle 3"/>
          <p:cNvSpPr>
            <a:spLocks noGrp="1" noChangeArrowheads="1"/>
          </p:cNvSpPr>
          <p:nvPr>
            <p:ph type="subTitle" idx="1"/>
          </p:nvPr>
        </p:nvSpPr>
        <p:spPr>
          <a:xfrm>
            <a:off x="1371600" y="4038600"/>
            <a:ext cx="6400800" cy="1752600"/>
          </a:xfrm>
        </p:spPr>
        <p:txBody>
          <a:bodyPr/>
          <a:lstStyle>
            <a:lvl1pPr marL="0" indent="0" algn="ctr">
              <a:buFontTx/>
              <a:buNone/>
              <a:defRPr>
                <a:solidFill>
                  <a:srgbClr val="FFFFFF"/>
                </a:solidFill>
              </a:defRPr>
            </a:lvl1pPr>
          </a:lstStyle>
          <a:p>
            <a:r>
              <a:rPr lang="en-US" dirty="0" smtClean="0"/>
              <a:t>Click to edit Master subtitle style</a:t>
            </a:r>
            <a:endParaRPr lang="en-AU" dirty="0"/>
          </a:p>
        </p:txBody>
      </p:sp>
      <p:sp>
        <p:nvSpPr>
          <p:cNvPr id="7" name="Right Triangle 6"/>
          <p:cNvSpPr/>
          <p:nvPr userDrawn="1"/>
        </p:nvSpPr>
        <p:spPr bwMode="auto">
          <a:xfrm>
            <a:off x="7956376" y="0"/>
            <a:ext cx="1187624" cy="1187624"/>
          </a:xfrm>
          <a:prstGeom prst="rtTriangl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smtClean="0">
              <a:solidFill>
                <a:srgbClr val="000000"/>
              </a:solidFill>
              <a:latin typeface="Times" charset="0"/>
            </a:endParaRPr>
          </a:p>
        </p:txBody>
      </p:sp>
      <p:pic>
        <p:nvPicPr>
          <p:cNvPr id="1026" name="Picture 2" descr="E:\Luis Macedo\ACER logo REV.png"/>
          <p:cNvPicPr>
            <a:picLocks noChangeAspect="1" noChangeArrowheads="1"/>
          </p:cNvPicPr>
          <p:nvPr userDrawn="1"/>
        </p:nvPicPr>
        <p:blipFill>
          <a:blip r:embed="rId2" cstate="print"/>
          <a:srcRect/>
          <a:stretch>
            <a:fillRect/>
          </a:stretch>
        </p:blipFill>
        <p:spPr bwMode="auto">
          <a:xfrm>
            <a:off x="7596336" y="6093296"/>
            <a:ext cx="1296194" cy="436637"/>
          </a:xfrm>
          <a:prstGeom prst="rect">
            <a:avLst/>
          </a:prstGeom>
          <a:noFill/>
        </p:spPr>
      </p:pic>
      <p:sp>
        <p:nvSpPr>
          <p:cNvPr id="9" name="TextBox 8"/>
          <p:cNvSpPr txBox="1"/>
          <p:nvPr userDrawn="1"/>
        </p:nvSpPr>
        <p:spPr>
          <a:xfrm>
            <a:off x="179512" y="6361583"/>
            <a:ext cx="4536504" cy="307777"/>
          </a:xfrm>
          <a:prstGeom prst="rect">
            <a:avLst/>
          </a:prstGeom>
          <a:noFill/>
        </p:spPr>
        <p:txBody>
          <a:bodyPr wrap="square" rtlCol="0">
            <a:spAutoFit/>
          </a:bodyPr>
          <a:lstStyle/>
          <a:p>
            <a:pPr eaLnBrk="0" fontAlgn="base" hangingPunct="0">
              <a:spcBef>
                <a:spcPct val="0"/>
              </a:spcBef>
              <a:spcAft>
                <a:spcPct val="0"/>
              </a:spcAft>
            </a:pPr>
            <a:r>
              <a:rPr lang="en-AU" sz="1400" dirty="0" smtClean="0">
                <a:solidFill>
                  <a:srgbClr val="FFFFFF"/>
                </a:solidFill>
                <a:latin typeface="Gill Sans MT" pitchFamily="34" charset="0"/>
              </a:rPr>
              <a:t>Australian Council </a:t>
            </a:r>
            <a:r>
              <a:rPr lang="en-AU" sz="1400" i="1" dirty="0" smtClean="0">
                <a:solidFill>
                  <a:srgbClr val="FFFFFF"/>
                </a:solidFill>
                <a:latin typeface="Gill Sans MT" pitchFamily="34" charset="0"/>
              </a:rPr>
              <a:t>for</a:t>
            </a:r>
            <a:r>
              <a:rPr lang="en-AU" sz="1400" dirty="0" smtClean="0">
                <a:solidFill>
                  <a:srgbClr val="FFFFFF"/>
                </a:solidFill>
                <a:latin typeface="Gill Sans MT" pitchFamily="34" charset="0"/>
              </a:rPr>
              <a:t> Educational Research</a:t>
            </a:r>
            <a:endParaRPr lang="en-AU" sz="1400" dirty="0">
              <a:solidFill>
                <a:srgbClr val="FFFFFF"/>
              </a:solidFill>
              <a:latin typeface="Gill Sans MT" pitchFamily="34" charset="0"/>
            </a:endParaRPr>
          </a:p>
        </p:txBody>
      </p:sp>
      <p:pic>
        <p:nvPicPr>
          <p:cNvPr id="3" name="Picture 2" descr="diamond-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0072" y="1700808"/>
            <a:ext cx="5914773" cy="5914773"/>
          </a:xfrm>
          <a:prstGeom prst="rect">
            <a:avLst/>
          </a:prstGeom>
        </p:spPr>
      </p:pic>
    </p:spTree>
    <p:extLst>
      <p:ext uri="{BB962C8B-B14F-4D97-AF65-F5344CB8AC3E}">
        <p14:creationId xmlns:p14="http://schemas.microsoft.com/office/powerpoint/2010/main" val="20597852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solidFill>
                  <a:srgbClr val="390033"/>
                </a:solidFill>
                <a:latin typeface="Gill Sans MT" pitchFamily="34"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60000"/>
                    <a:lumOff val="4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48241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015687E-C46B-4ADD-8218-DFDCD0509915}" type="datetime1">
              <a:rPr lang="en-US" smtClean="0"/>
              <a:pPr/>
              <a:t>05-Jun-2014</a:t>
            </a:fld>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5B40F36-E8C4-4DF3-A1E6-9A175CF93E0E}" type="slidenum">
              <a:rPr lang="en-US" smtClean="0"/>
              <a:pPr/>
              <a:t>‹#›</a:t>
            </a:fld>
            <a:endParaRPr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900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017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770544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2209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2209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8679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24307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2824228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0959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210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886183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867400"/>
          </a:xfrm>
        </p:spPr>
        <p:txBody>
          <a:bodyPr vert="eaVert"/>
          <a:lstStyle>
            <a:lvl1pPr>
              <a:defRPr b="0">
                <a:solidFill>
                  <a:srgbClr val="390033"/>
                </a:solidFill>
                <a:latin typeface="Gill Sans MT" pitchFamily="34" charset="0"/>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685800" y="7620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3987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A1C2CF6-EB84-460D-8733-788972EE01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40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1F89C44-D0AB-4646-A33C-ECCC4230578E}" type="datetime1">
              <a:rPr lang="en-US" smtClean="0"/>
              <a:pPr/>
              <a:t>05-Jun-2014</a:t>
            </a:fld>
            <a:endParaRPr lang="en-US" dirty="0"/>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dirty="0"/>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85B40F36-E8C4-4DF3-A1E6-9A175CF93E0E}"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156056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89937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8740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66583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99270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218723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1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982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3500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0666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2E90E05-66BE-4A01-8A52-1A5157DF30F6}" type="datetimeFigureOut">
              <a:rPr lang="en-US" smtClean="0"/>
              <a:pPr/>
              <a:t>05-Jun-2014</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BC2A2AB-5186-41F9-8C03-14D1F3D42EE9}"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3894175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37846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066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l">
              <a:defRPr/>
            </a:lvl1pPr>
          </a:lstStyle>
          <a:p>
            <a:pPr>
              <a:defRPr/>
            </a:pPr>
            <a:fld id="{E8F1F577-DA61-4D1A-9ABA-0B4416758595}" type="slidenum">
              <a:rPr lang="en-US"/>
              <a:pPr>
                <a:defRPr/>
              </a:pPr>
              <a:t>‹#›</a:t>
            </a:fld>
            <a:endParaRPr lang="en-US"/>
          </a:p>
        </p:txBody>
      </p:sp>
    </p:spTree>
    <p:extLst>
      <p:ext uri="{BB962C8B-B14F-4D97-AF65-F5344CB8AC3E}">
        <p14:creationId xmlns:p14="http://schemas.microsoft.com/office/powerpoint/2010/main" val="1904766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5" name="Footer Placeholder 4"/>
          <p:cNvSpPr>
            <a:spLocks noGrp="1"/>
          </p:cNvSpPr>
          <p:nvPr>
            <p:ph type="ftr" sz="quarter" idx="11"/>
          </p:nvPr>
        </p:nvSpPr>
        <p:spPr>
          <a:xfrm>
            <a:off x="457200" y="6356350"/>
            <a:ext cx="2895600" cy="365125"/>
          </a:xfrm>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solidFill>
                  <a:prstClr val="white">
                    <a:lumMod val="75000"/>
                  </a:prstClr>
                </a:solidFill>
              </a:rPr>
              <a:pPr/>
              <a:t>‹#›</a:t>
            </a:fld>
            <a:endParaRPr lang="en-US">
              <a:solidFill>
                <a:prstClr val="white">
                  <a:lumMod val="75000"/>
                </a:prstClr>
              </a:solidFill>
            </a:endParaRPr>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2590653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237240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solidFill>
                  <a:prstClr val="white">
                    <a:lumMod val="75000"/>
                  </a:prstClr>
                </a:solidFill>
              </a:rPr>
              <a:pPr/>
              <a:t>‹#›</a:t>
            </a:fld>
            <a:endParaRPr lang="en-US">
              <a:solidFill>
                <a:prstClr val="white">
                  <a:lumMod val="75000"/>
                </a:prstClr>
              </a:solidFill>
            </a:endParaRPr>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extLst>
      <p:ext uri="{BB962C8B-B14F-4D97-AF65-F5344CB8AC3E}">
        <p14:creationId xmlns:p14="http://schemas.microsoft.com/office/powerpoint/2010/main" val="2936593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991973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606099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a:solidFill>
                <a:prstClr val="white">
                  <a:lumMod val="75000"/>
                </a:prstClr>
              </a:solidFill>
            </a:endParaRPr>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solidFill>
                  <a:srgbClr val="749805"/>
                </a:solidFill>
              </a:rPr>
              <a:pPr/>
              <a:t>‹#›</a:t>
            </a:fld>
            <a:endParaRPr lang="en-US">
              <a:solidFill>
                <a:srgbClr val="749805"/>
              </a:solidFill>
            </a:endParaRPr>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grpSp>
    </p:spTree>
    <p:extLst>
      <p:ext uri="{BB962C8B-B14F-4D97-AF65-F5344CB8AC3E}">
        <p14:creationId xmlns:p14="http://schemas.microsoft.com/office/powerpoint/2010/main" val="3640920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a:solidFill>
                <a:prstClr val="white">
                  <a:lumMod val="75000"/>
                </a:prstClr>
              </a:solidFill>
            </a:endParaRPr>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solidFill>
                  <a:srgbClr val="749805"/>
                </a:solidFill>
              </a:rPr>
              <a:pPr/>
              <a:t>‹#›</a:t>
            </a:fld>
            <a:endParaRPr lang="en-US">
              <a:solidFill>
                <a:srgbClr val="749805"/>
              </a:solidFill>
            </a:endParaRPr>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grpSp>
    </p:spTree>
    <p:extLst>
      <p:ext uri="{BB962C8B-B14F-4D97-AF65-F5344CB8AC3E}">
        <p14:creationId xmlns:p14="http://schemas.microsoft.com/office/powerpoint/2010/main" val="75655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65" charset="-128"/>
              </a:defRPr>
            </a:lvl1pPr>
          </a:lstStyle>
          <a:p>
            <a:pPr defTabSz="457200" fontAlgn="base">
              <a:spcBef>
                <a:spcPct val="0"/>
              </a:spcBef>
              <a:spcAft>
                <a:spcPct val="0"/>
              </a:spcAft>
              <a:defRPr/>
            </a:pPr>
            <a:fld id="{ADD174E1-ECA9-4B34-A20E-3E87678B8C73}" type="datetime1">
              <a:rPr lang="en-US">
                <a:solidFill>
                  <a:prstClr val="black"/>
                </a:solidFill>
              </a:rPr>
              <a:pPr defTabSz="457200" fontAlgn="base">
                <a:spcBef>
                  <a:spcPct val="0"/>
                </a:spcBef>
                <a:spcAft>
                  <a:spcPct val="0"/>
                </a:spcAft>
                <a:defRPr/>
              </a:pPr>
              <a:t>05-Jun-2014</a:t>
            </a:fld>
            <a:endParaRPr lang="en-US" dirty="0">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65" charset="-128"/>
              </a:defRPr>
            </a:lvl1pPr>
          </a:lstStyle>
          <a:p>
            <a:pPr defTabSz="457200" fontAlgn="base">
              <a:spcBef>
                <a:spcPct val="0"/>
              </a:spcBef>
              <a:spcAft>
                <a:spcPct val="0"/>
              </a:spcAft>
              <a:defRPr/>
            </a:pPr>
            <a:endParaRPr lang="en-US" dirty="0">
              <a:solidFill>
                <a:prstClr val="black"/>
              </a:solidFill>
            </a:endParaRPr>
          </a:p>
        </p:txBody>
      </p:sp>
      <p:sp>
        <p:nvSpPr>
          <p:cNvPr id="5" name="Slide Number Placeholder 5"/>
          <p:cNvSpPr>
            <a:spLocks noGrp="1"/>
          </p:cNvSpPr>
          <p:nvPr>
            <p:ph type="sldNum" sz="quarter" idx="12"/>
          </p:nvPr>
        </p:nvSpPr>
        <p:spPr>
          <a:xfrm>
            <a:off x="457200" y="6356350"/>
            <a:ext cx="2133600" cy="365125"/>
          </a:xfrm>
          <a:prstGeom prst="rect">
            <a:avLst/>
          </a:prstGeom>
        </p:spPr>
        <p:txBody>
          <a:bodyPr/>
          <a:lstStyle>
            <a:lvl1pPr>
              <a:defRPr>
                <a:latin typeface="Arial" charset="0"/>
                <a:ea typeface="ＭＳ Ｐゴシック" pitchFamily="-65" charset="-128"/>
              </a:defRPr>
            </a:lvl1pPr>
          </a:lstStyle>
          <a:p>
            <a:pPr defTabSz="457200" fontAlgn="base">
              <a:spcBef>
                <a:spcPct val="0"/>
              </a:spcBef>
              <a:spcAft>
                <a:spcPct val="0"/>
              </a:spcAft>
              <a:defRPr/>
            </a:pPr>
            <a:fld id="{E32515B4-76FD-403E-8A21-15EB4885F4D8}"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7716058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a:solidFill>
                <a:prstClr val="white">
                  <a:lumMod val="75000"/>
                </a:prstClr>
              </a:solidFill>
            </a:endParaRPr>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solidFill>
                  <a:srgbClr val="749805"/>
                </a:solidFill>
              </a:rPr>
              <a:pPr/>
              <a:t>‹#›</a:t>
            </a:fld>
            <a:endParaRPr lang="en-US">
              <a:solidFill>
                <a:srgbClr val="749805"/>
              </a:solidFill>
            </a:endParaRPr>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grpSp>
    </p:spTree>
    <p:extLst>
      <p:ext uri="{BB962C8B-B14F-4D97-AF65-F5344CB8AC3E}">
        <p14:creationId xmlns:p14="http://schemas.microsoft.com/office/powerpoint/2010/main" val="2589336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56885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2929246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2393594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extLst>
      <p:ext uri="{BB962C8B-B14F-4D97-AF65-F5344CB8AC3E}">
        <p14:creationId xmlns:p14="http://schemas.microsoft.com/office/powerpoint/2010/main" val="542583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extLst>
      <p:ext uri="{BB962C8B-B14F-4D97-AF65-F5344CB8AC3E}">
        <p14:creationId xmlns:p14="http://schemas.microsoft.com/office/powerpoint/2010/main" val="2138011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0812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357406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D6CC888B-D9F9-4E54-B722-F151A9F45E95}" type="slidenum">
              <a:rPr lang="en-US" smtClean="0">
                <a:solidFill>
                  <a:srgbClr val="749805"/>
                </a:solidFill>
              </a:rPr>
              <a:pPr/>
              <a:t>‹#›</a:t>
            </a:fld>
            <a:endParaRPr lang="en-US">
              <a:solidFill>
                <a:srgbClr val="749805"/>
              </a:solidFill>
            </a:endParaRPr>
          </a:p>
        </p:txBody>
      </p:sp>
    </p:spTree>
    <p:extLst>
      <p:ext uri="{BB962C8B-B14F-4D97-AF65-F5344CB8AC3E}">
        <p14:creationId xmlns:p14="http://schemas.microsoft.com/office/powerpoint/2010/main" val="348593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65" charset="-128"/>
              </a:defRPr>
            </a:lvl1pPr>
          </a:lstStyle>
          <a:p>
            <a:pPr defTabSz="457200" fontAlgn="base">
              <a:spcBef>
                <a:spcPct val="0"/>
              </a:spcBef>
              <a:spcAft>
                <a:spcPct val="0"/>
              </a:spcAft>
              <a:defRPr/>
            </a:pPr>
            <a:fld id="{9DE91FC9-DD0D-4B74-8EE9-F49A194FA509}" type="datetime1">
              <a:rPr lang="en-US">
                <a:solidFill>
                  <a:prstClr val="black"/>
                </a:solidFill>
              </a:rPr>
              <a:pPr defTabSz="457200" fontAlgn="base">
                <a:spcBef>
                  <a:spcPct val="0"/>
                </a:spcBef>
                <a:spcAft>
                  <a:spcPct val="0"/>
                </a:spcAft>
                <a:defRPr/>
              </a:pPr>
              <a:t>05-Jun-2014</a:t>
            </a:fld>
            <a:endParaRPr lang="en-US" dirty="0">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65" charset="-128"/>
              </a:defRPr>
            </a:lvl1pPr>
          </a:lstStyle>
          <a:p>
            <a:pPr defTabSz="457200" fontAlgn="base">
              <a:spcBef>
                <a:spcPct val="0"/>
              </a:spcBef>
              <a:spcAft>
                <a:spcPct val="0"/>
              </a:spcAft>
              <a:defRPr/>
            </a:pPr>
            <a:endParaRPr lang="en-US" dirty="0">
              <a:solidFill>
                <a:prstClr val="black"/>
              </a:solidFill>
            </a:endParaRPr>
          </a:p>
        </p:txBody>
      </p:sp>
      <p:sp>
        <p:nvSpPr>
          <p:cNvPr id="4" name="Slide Number Placeholder 5"/>
          <p:cNvSpPr>
            <a:spLocks noGrp="1"/>
          </p:cNvSpPr>
          <p:nvPr>
            <p:ph type="sldNum" sz="quarter" idx="12"/>
          </p:nvPr>
        </p:nvSpPr>
        <p:spPr>
          <a:xfrm>
            <a:off x="457200" y="6356350"/>
            <a:ext cx="2133600" cy="365125"/>
          </a:xfrm>
          <a:prstGeom prst="rect">
            <a:avLst/>
          </a:prstGeom>
        </p:spPr>
        <p:txBody>
          <a:bodyPr/>
          <a:lstStyle>
            <a:lvl1pPr>
              <a:defRPr>
                <a:latin typeface="Arial" charset="0"/>
                <a:ea typeface="ＭＳ Ｐゴシック" pitchFamily="-65" charset="-128"/>
              </a:defRPr>
            </a:lvl1pPr>
          </a:lstStyle>
          <a:p>
            <a:pPr defTabSz="457200" fontAlgn="base">
              <a:spcBef>
                <a:spcPct val="0"/>
              </a:spcBef>
              <a:spcAft>
                <a:spcPct val="0"/>
              </a:spcAft>
              <a:defRPr/>
            </a:pPr>
            <a:fld id="{E506E88A-5666-4DBE-A341-E1539B5F6257}"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327638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7974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809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1506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072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32312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55742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8146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664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8944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771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8215894"/>
      </p:ext>
    </p:extLst>
  </p:cSld>
  <p:clrMapOvr>
    <a:masterClrMapping/>
  </p:clrMapOvr>
  <p:transition spd="slow">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059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gradFill rotWithShape="0">
          <a:gsLst>
            <a:gs pos="0">
              <a:srgbClr val="660066"/>
            </a:gs>
            <a:gs pos="33000">
              <a:srgbClr val="660066"/>
            </a:gs>
            <a:gs pos="70000">
              <a:srgbClr val="993366"/>
            </a:gs>
            <a:gs pos="100000">
              <a:srgbClr val="660066"/>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130B0D6D-9B8A-47BC-BF88-ADCF68A72A6E}" type="slidenum">
              <a:rPr lang="en-GB" sz="4000">
                <a:solidFill>
                  <a:srgbClr val="660066"/>
                </a:solidFill>
                <a:effectDag name="">
                  <a:cont type="tree" name="">
                    <a:effect ref="fillLine"/>
                    <a:outerShdw dist="38100" dir="13500000" algn="br">
                      <a:srgbClr val="983399"/>
                    </a:outerShdw>
                  </a:cont>
                  <a:cont type="tree" name="">
                    <a:effect ref="fillLine"/>
                    <a:outerShdw dist="38100" dir="2700000" algn="tl">
                      <a:srgbClr val="3D003D"/>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FF"/>
              </a:solidFill>
              <a:cs typeface="Arial" pitchFamily="34"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a:spcBef>
                <a:spcPct val="50000"/>
              </a:spcBef>
              <a:defRPr/>
            </a:pPr>
            <a:fld id="{D4038602-1D87-41DB-A061-E0E3EBE9E81B}" type="slidenum">
              <a:rPr lang="en-GB" sz="2400">
                <a:solidFill>
                  <a:srgbClr val="660066"/>
                </a:solidFill>
                <a:effectDag name="">
                  <a:cont type="tree" name="">
                    <a:effect ref="fillLine"/>
                    <a:outerShdw dist="38100" dir="13500000" algn="br">
                      <a:srgbClr val="983399"/>
                    </a:outerShdw>
                  </a:cont>
                  <a:cont type="tree" name="">
                    <a:effect ref="fillLine"/>
                    <a:outerShdw dist="38100" dir="2700000" algn="tl">
                      <a:srgbClr val="3D003D"/>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 name="TextBox 17"/>
          <p:cNvSpPr txBox="1">
            <a:spLocks noChangeArrowheads="1"/>
          </p:cNvSpPr>
          <p:nvPr/>
        </p:nvSpPr>
        <p:spPr bwMode="auto">
          <a:xfrm rot="16200000">
            <a:off x="-804068" y="4455318"/>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GB" smtClean="0">
                <a:solidFill>
                  <a:srgbClr val="BDBDBD"/>
                </a:solidFill>
                <a:cs typeface="Arial" pitchFamily="34" charset="0"/>
              </a:rPr>
              <a:t>PISA</a:t>
            </a:r>
            <a:br>
              <a:rPr lang="en-GB" smtClean="0">
                <a:solidFill>
                  <a:srgbClr val="BDBDBD"/>
                </a:solidFill>
                <a:cs typeface="Arial" pitchFamily="34" charset="0"/>
              </a:rPr>
            </a:br>
            <a:r>
              <a:rPr lang="en-GB" sz="1000" smtClean="0">
                <a:solidFill>
                  <a:srgbClr val="BDBDBD"/>
                </a:solidFill>
                <a:cs typeface="Arial" pitchFamily="34" charset="0"/>
              </a:rPr>
              <a:t>OECD Programme for </a:t>
            </a:r>
            <a:br>
              <a:rPr lang="en-GB" sz="1000" smtClean="0">
                <a:solidFill>
                  <a:srgbClr val="BDBDBD"/>
                </a:solidFill>
                <a:cs typeface="Arial" pitchFamily="34" charset="0"/>
              </a:rPr>
            </a:br>
            <a:r>
              <a:rPr lang="en-GB" sz="1000" smtClean="0">
                <a:solidFill>
                  <a:srgbClr val="BDBDBD"/>
                </a:solidFill>
                <a:cs typeface="Arial" pitchFamily="34" charset="0"/>
              </a:rPr>
              <a:t>International Student Assessment</a:t>
            </a:r>
          </a:p>
        </p:txBody>
      </p:sp>
      <p:sp>
        <p:nvSpPr>
          <p:cNvPr id="10" name="TextBox 18"/>
          <p:cNvSpPr txBox="1">
            <a:spLocks noChangeArrowheads="1"/>
          </p:cNvSpPr>
          <p:nvPr/>
        </p:nvSpPr>
        <p:spPr bwMode="auto">
          <a:xfrm rot="16200000">
            <a:off x="-1350169" y="1504156"/>
            <a:ext cx="34194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700"/>
              </a:lnSpc>
              <a:defRPr/>
            </a:pPr>
            <a:r>
              <a:rPr lang="en-GB" sz="1900" smtClean="0">
                <a:solidFill>
                  <a:srgbClr val="BDBDBD"/>
                </a:solidFill>
                <a:cs typeface="Arial" pitchFamily="34" charset="0"/>
              </a:rPr>
              <a:t>31</a:t>
            </a:r>
            <a:r>
              <a:rPr lang="en-GB" sz="1900" baseline="30000" smtClean="0">
                <a:solidFill>
                  <a:srgbClr val="BDBDBD"/>
                </a:solidFill>
                <a:cs typeface="Arial" pitchFamily="34" charset="0"/>
              </a:rPr>
              <a:t>st</a:t>
            </a:r>
            <a:r>
              <a:rPr lang="en-GB" sz="1900" smtClean="0">
                <a:solidFill>
                  <a:srgbClr val="BDBDBD"/>
                </a:solidFill>
                <a:cs typeface="Arial" pitchFamily="34" charset="0"/>
              </a:rPr>
              <a:t> meeting</a:t>
            </a:r>
            <a:br>
              <a:rPr lang="en-GB" sz="1900" smtClean="0">
                <a:solidFill>
                  <a:srgbClr val="BDBDBD"/>
                </a:solidFill>
                <a:cs typeface="Arial" pitchFamily="34" charset="0"/>
              </a:rPr>
            </a:br>
            <a:r>
              <a:rPr lang="en-GB" sz="1900" smtClean="0">
                <a:solidFill>
                  <a:srgbClr val="BDBDBD"/>
                </a:solidFill>
                <a:cs typeface="Arial" pitchFamily="34" charset="0"/>
              </a:rPr>
              <a:t>of the Governing Board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3333562"/>
      </p:ext>
    </p:extLst>
  </p:cSld>
  <p:clrMapOvr>
    <a:masterClrMapping/>
  </p:clrMapOvr>
  <p:transition spd="slow">
    <p:cover/>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rotWithShape="0">
          <a:gsLst>
            <a:gs pos="0">
              <a:srgbClr val="800000"/>
            </a:gs>
            <a:gs pos="33000">
              <a:srgbClr val="800000"/>
            </a:gs>
            <a:gs pos="67000">
              <a:srgbClr val="C00000"/>
            </a:gs>
            <a:gs pos="100000">
              <a:srgbClr val="800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BB9F4214-BBCA-45D7-BB80-8036CEC531DD}"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FF"/>
              </a:solidFill>
              <a:cs typeface="Arial" pitchFamily="34"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a:spcBef>
                <a:spcPct val="50000"/>
              </a:spcBef>
              <a:defRPr/>
            </a:pPr>
            <a:fld id="{B3B999E3-602C-4A74-BCE4-F6EB5E9A5367}" type="slidenum">
              <a:rPr lang="en-GB" sz="24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 name="TextBox 17"/>
          <p:cNvSpPr txBox="1">
            <a:spLocks noChangeArrowheads="1"/>
          </p:cNvSpPr>
          <p:nvPr/>
        </p:nvSpPr>
        <p:spPr bwMode="auto">
          <a:xfrm rot="16200000">
            <a:off x="-804068" y="4455318"/>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GB" smtClean="0">
                <a:solidFill>
                  <a:srgbClr val="BDBDBD"/>
                </a:solidFill>
                <a:cs typeface="Arial" pitchFamily="34" charset="0"/>
              </a:rPr>
              <a:t>PISA</a:t>
            </a:r>
            <a:br>
              <a:rPr lang="en-GB" smtClean="0">
                <a:solidFill>
                  <a:srgbClr val="BDBDBD"/>
                </a:solidFill>
                <a:cs typeface="Arial" pitchFamily="34" charset="0"/>
              </a:rPr>
            </a:br>
            <a:r>
              <a:rPr lang="en-GB" sz="1000" smtClean="0">
                <a:solidFill>
                  <a:srgbClr val="BDBDBD"/>
                </a:solidFill>
                <a:cs typeface="Arial" pitchFamily="34" charset="0"/>
              </a:rPr>
              <a:t>OECD Programme for </a:t>
            </a:r>
            <a:br>
              <a:rPr lang="en-GB" sz="1000" smtClean="0">
                <a:solidFill>
                  <a:srgbClr val="BDBDBD"/>
                </a:solidFill>
                <a:cs typeface="Arial" pitchFamily="34" charset="0"/>
              </a:rPr>
            </a:br>
            <a:r>
              <a:rPr lang="en-GB" sz="1000" smtClean="0">
                <a:solidFill>
                  <a:srgbClr val="BDBDBD"/>
                </a:solidFill>
                <a:cs typeface="Arial" pitchFamily="34" charset="0"/>
              </a:rPr>
              <a:t>International Student Assessment</a:t>
            </a:r>
          </a:p>
        </p:txBody>
      </p:sp>
      <p:sp>
        <p:nvSpPr>
          <p:cNvPr id="10" name="TextBox 18"/>
          <p:cNvSpPr txBox="1">
            <a:spLocks noChangeArrowheads="1"/>
          </p:cNvSpPr>
          <p:nvPr/>
        </p:nvSpPr>
        <p:spPr bwMode="auto">
          <a:xfrm rot="16200000">
            <a:off x="-1350169" y="1504647"/>
            <a:ext cx="3419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700"/>
              </a:lnSpc>
              <a:defRPr/>
            </a:pPr>
            <a:r>
              <a:rPr lang="en-GB" sz="1900" dirty="0" smtClean="0">
                <a:solidFill>
                  <a:srgbClr val="BDBDBD"/>
                </a:solidFill>
                <a:cs typeface="Arial" pitchFamily="34" charset="0"/>
              </a:rPr>
              <a:t>35</a:t>
            </a:r>
            <a:r>
              <a:rPr lang="en-GB" sz="1900" baseline="30000" dirty="0" smtClean="0">
                <a:solidFill>
                  <a:srgbClr val="BDBDBD"/>
                </a:solidFill>
                <a:cs typeface="Arial" pitchFamily="34" charset="0"/>
              </a:rPr>
              <a:t>th</a:t>
            </a:r>
            <a:r>
              <a:rPr lang="en-GB" sz="1900" dirty="0" smtClean="0">
                <a:solidFill>
                  <a:srgbClr val="BDBDBD"/>
                </a:solidFill>
                <a:cs typeface="Arial" pitchFamily="34" charset="0"/>
              </a:rPr>
              <a:t> meeting</a:t>
            </a:r>
            <a:br>
              <a:rPr lang="en-GB" sz="1900" dirty="0" smtClean="0">
                <a:solidFill>
                  <a:srgbClr val="BDBDBD"/>
                </a:solidFill>
                <a:cs typeface="Arial" pitchFamily="34" charset="0"/>
              </a:rPr>
            </a:br>
            <a:r>
              <a:rPr lang="en-GB" sz="1900" dirty="0" smtClean="0">
                <a:solidFill>
                  <a:srgbClr val="BDBDBD"/>
                </a:solidFill>
                <a:cs typeface="Arial" pitchFamily="34" charset="0"/>
              </a:rPr>
              <a:t>of the Governing Board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28778699"/>
      </p:ext>
    </p:extLst>
  </p:cSld>
  <p:clrMapOvr>
    <a:masterClrMapping/>
  </p:clrMapOvr>
  <p:transition spd="slow">
    <p:cover/>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9.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9"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24CA3DE-4EB8-4D2A-9288-FAABB9CBEA67}" type="datetime1">
              <a:rPr lang="en-US" smtClean="0"/>
              <a:pPr/>
              <a:t>05-Jun-2014</a:t>
            </a:fld>
            <a:endParaRPr lang="en-US"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5B40F36-E8C4-4DF3-A1E6-9A175CF93E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6" r:id="rId4"/>
    <p:sldLayoutId id="2147483697" r:id="rId5"/>
    <p:sldLayoutId id="2147483698" r:id="rId6"/>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a:spcBef>
                <a:spcPct val="50000"/>
              </a:spcBef>
              <a:defRPr/>
            </a:pPr>
            <a:fld id="{B7DD2369-EF07-4628-B38F-C4B73DE5AF4B}"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sp>
        <p:nvSpPr>
          <p:cNvPr id="1029" name="Rectangle 9"/>
          <p:cNvSpPr>
            <a:spLocks noChangeArrowheads="1"/>
          </p:cNvSpPr>
          <p:nvPr/>
        </p:nvSpPr>
        <p:spPr bwMode="auto">
          <a:xfrm>
            <a:off x="0" y="0"/>
            <a:ext cx="719138"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solidFill>
                <a:srgbClr val="FFFFFF"/>
              </a:solidFill>
              <a:cs typeface="Arial" pitchFamily="34"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a:spcBef>
                <a:spcPct val="50000"/>
              </a:spcBef>
              <a:defRPr/>
            </a:pPr>
            <a:fld id="{1F83FFDF-D4F0-485F-A041-BB5093CC7E7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a:spcBef>
                  <a:spcPct val="50000"/>
                </a:spcBef>
                <a:defRPr/>
              </a:pPr>
              <a:t>‹#›</a:t>
            </a:fld>
            <a:endParaRPr lang="en-GB" sz="2400">
              <a:solidFill>
                <a:srgbClr val="FFFFFF"/>
              </a:solidFill>
              <a:latin typeface="Times New Roman" pitchFamily="18" charset="0"/>
              <a:cs typeface="Arial" pitchFamily="34" charset="0"/>
            </a:endParaRPr>
          </a:p>
        </p:txBody>
      </p:sp>
      <p:pic>
        <p:nvPicPr>
          <p:cNvPr id="1035" name="Picture 10" descr="OECD_white_150"/>
          <p:cNvPicPr>
            <a:picLocks noChangeAspect="1" noChangeArrowheads="1"/>
          </p:cNvPicPr>
          <p:nvPr/>
        </p:nvPicPr>
        <p:blipFill>
          <a:blip r:embed="rId13"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1032"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33" name="TextBox 13"/>
          <p:cNvSpPr txBox="1">
            <a:spLocks noChangeArrowheads="1"/>
          </p:cNvSpPr>
          <p:nvPr/>
        </p:nvSpPr>
        <p:spPr bwMode="auto">
          <a:xfrm rot="-5400000">
            <a:off x="-804068" y="4455318"/>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GB" smtClean="0">
                <a:solidFill>
                  <a:srgbClr val="BDBDBD"/>
                </a:solidFill>
                <a:cs typeface="Arial" pitchFamily="34" charset="0"/>
              </a:rPr>
              <a:t>PISA</a:t>
            </a:r>
            <a:br>
              <a:rPr lang="en-GB" smtClean="0">
                <a:solidFill>
                  <a:srgbClr val="BDBDBD"/>
                </a:solidFill>
                <a:cs typeface="Arial" pitchFamily="34" charset="0"/>
              </a:rPr>
            </a:br>
            <a:r>
              <a:rPr lang="en-GB" sz="1000" smtClean="0">
                <a:solidFill>
                  <a:srgbClr val="BDBDBD"/>
                </a:solidFill>
                <a:cs typeface="Arial" pitchFamily="34" charset="0"/>
              </a:rPr>
              <a:t>OECD Programme for </a:t>
            </a:r>
            <a:br>
              <a:rPr lang="en-GB" sz="1000" smtClean="0">
                <a:solidFill>
                  <a:srgbClr val="BDBDBD"/>
                </a:solidFill>
                <a:cs typeface="Arial" pitchFamily="34" charset="0"/>
              </a:rPr>
            </a:br>
            <a:r>
              <a:rPr lang="en-GB" sz="1000" smtClean="0">
                <a:solidFill>
                  <a:srgbClr val="BDBDBD"/>
                </a:solidFill>
                <a:cs typeface="Arial" pitchFamily="34" charset="0"/>
              </a:rPr>
              <a:t>International Student Assessment</a:t>
            </a:r>
          </a:p>
        </p:txBody>
      </p:sp>
      <p:sp>
        <p:nvSpPr>
          <p:cNvPr id="1034" name="TextBox 14"/>
          <p:cNvSpPr txBox="1">
            <a:spLocks noChangeArrowheads="1"/>
          </p:cNvSpPr>
          <p:nvPr/>
        </p:nvSpPr>
        <p:spPr bwMode="auto">
          <a:xfrm rot="-5400000">
            <a:off x="-1350169" y="1504156"/>
            <a:ext cx="34194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2700"/>
              </a:lnSpc>
              <a:defRPr/>
            </a:pPr>
            <a:r>
              <a:rPr lang="en-GB" sz="1900" smtClean="0">
                <a:solidFill>
                  <a:srgbClr val="BDBDBD"/>
                </a:solidFill>
                <a:cs typeface="Arial" pitchFamily="34" charset="0"/>
              </a:rPr>
              <a:t>35</a:t>
            </a:r>
            <a:r>
              <a:rPr lang="en-GB" sz="1900" baseline="30000" smtClean="0">
                <a:solidFill>
                  <a:srgbClr val="BDBDBD"/>
                </a:solidFill>
                <a:cs typeface="Arial" pitchFamily="34" charset="0"/>
              </a:rPr>
              <a:t>th</a:t>
            </a:r>
            <a:r>
              <a:rPr lang="en-GB" sz="1900" smtClean="0">
                <a:solidFill>
                  <a:srgbClr val="BDBDBD"/>
                </a:solidFill>
                <a:cs typeface="Arial" pitchFamily="34" charset="0"/>
              </a:rPr>
              <a:t> meeting</a:t>
            </a:r>
            <a:br>
              <a:rPr lang="en-GB" sz="1900" smtClean="0">
                <a:solidFill>
                  <a:srgbClr val="BDBDBD"/>
                </a:solidFill>
                <a:cs typeface="Arial" pitchFamily="34" charset="0"/>
              </a:rPr>
            </a:br>
            <a:r>
              <a:rPr lang="en-GB" sz="1900" smtClean="0">
                <a:solidFill>
                  <a:srgbClr val="BDBDBD"/>
                </a:solidFill>
                <a:cs typeface="Arial" pitchFamily="34" charset="0"/>
              </a:rPr>
              <a:t>of the Governing Board</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hf hdr="0" ftr="0" dt="0"/>
  <p:txStyles>
    <p:titleStyle>
      <a:lvl1pPr algn="ctr" rtl="0" eaLnBrk="0" fontAlgn="base" hangingPunct="0">
        <a:spcBef>
          <a:spcPct val="0"/>
        </a:spcBef>
        <a:spcAft>
          <a:spcPct val="0"/>
        </a:spcAft>
        <a:defRPr sz="3600">
          <a:solidFill>
            <a:srgbClr val="FF9966"/>
          </a:solidFill>
          <a:latin typeface="+mj-lt"/>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mn-lt"/>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mn-lt"/>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mn-lt"/>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mn-lt"/>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685800" y="22098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 name="Right Triangle 5"/>
          <p:cNvSpPr/>
          <p:nvPr userDrawn="1"/>
        </p:nvSpPr>
        <p:spPr bwMode="auto">
          <a:xfrm>
            <a:off x="7956376" y="0"/>
            <a:ext cx="1187624" cy="1187624"/>
          </a:xfrm>
          <a:prstGeom prst="rtTriangle">
            <a:avLst/>
          </a:prstGeom>
          <a:solidFill>
            <a:srgbClr val="3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smtClean="0">
              <a:solidFill>
                <a:srgbClr val="390033"/>
              </a:solidFill>
              <a:latin typeface="Times" charset="0"/>
            </a:endParaRPr>
          </a:p>
        </p:txBody>
      </p:sp>
      <p:pic>
        <p:nvPicPr>
          <p:cNvPr id="8" name="Picture 7" descr="diamond.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68144" y="3429000"/>
            <a:ext cx="4474613" cy="4474613"/>
          </a:xfrm>
          <a:prstGeom prst="rect">
            <a:avLst/>
          </a:prstGeom>
        </p:spPr>
      </p:pic>
    </p:spTree>
    <p:extLst>
      <p:ext uri="{BB962C8B-B14F-4D97-AF65-F5344CB8AC3E}">
        <p14:creationId xmlns:p14="http://schemas.microsoft.com/office/powerpoint/2010/main" val="38854027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1" fontAlgn="base" hangingPunct="1">
        <a:spcBef>
          <a:spcPct val="0"/>
        </a:spcBef>
        <a:spcAft>
          <a:spcPct val="0"/>
        </a:spcAft>
        <a:defRPr sz="4000" b="0">
          <a:solidFill>
            <a:srgbClr val="390033"/>
          </a:solidFill>
          <a:latin typeface="Gill Sans MT" pitchFamily="34" charset="0"/>
          <a:ea typeface="+mj-ea"/>
          <a:cs typeface="+mj-cs"/>
        </a:defRPr>
      </a:lvl1pPr>
      <a:lvl2pPr algn="ctr" rtl="0" eaLnBrk="1" fontAlgn="base" hangingPunct="1">
        <a:spcBef>
          <a:spcPct val="0"/>
        </a:spcBef>
        <a:spcAft>
          <a:spcPct val="0"/>
        </a:spcAft>
        <a:defRPr sz="4000" b="1">
          <a:solidFill>
            <a:schemeClr val="tx1"/>
          </a:solidFill>
          <a:latin typeface="Arial" charset="0"/>
        </a:defRPr>
      </a:lvl2pPr>
      <a:lvl3pPr algn="ctr" rtl="0" eaLnBrk="1" fontAlgn="base" hangingPunct="1">
        <a:spcBef>
          <a:spcPct val="0"/>
        </a:spcBef>
        <a:spcAft>
          <a:spcPct val="0"/>
        </a:spcAft>
        <a:defRPr sz="4000" b="1">
          <a:solidFill>
            <a:schemeClr val="tx1"/>
          </a:solidFill>
          <a:latin typeface="Arial" charset="0"/>
        </a:defRPr>
      </a:lvl3pPr>
      <a:lvl4pPr algn="ctr" rtl="0" eaLnBrk="1" fontAlgn="base" hangingPunct="1">
        <a:spcBef>
          <a:spcPct val="0"/>
        </a:spcBef>
        <a:spcAft>
          <a:spcPct val="0"/>
        </a:spcAft>
        <a:defRPr sz="4000" b="1">
          <a:solidFill>
            <a:schemeClr val="tx1"/>
          </a:solidFill>
          <a:latin typeface="Arial" charset="0"/>
        </a:defRPr>
      </a:lvl4pPr>
      <a:lvl5pPr algn="ctr" rtl="0" eaLnBrk="1" fontAlgn="base" hangingPunct="1">
        <a:spcBef>
          <a:spcPct val="0"/>
        </a:spcBef>
        <a:spcAft>
          <a:spcPct val="0"/>
        </a:spcAft>
        <a:defRPr sz="4000" b="1">
          <a:solidFill>
            <a:schemeClr val="tx1"/>
          </a:solidFill>
          <a:latin typeface="Arial" charset="0"/>
        </a:defRPr>
      </a:lvl5pPr>
      <a:lvl6pPr marL="457200" algn="ctr" rtl="0" eaLnBrk="1" fontAlgn="base" hangingPunct="1">
        <a:spcBef>
          <a:spcPct val="0"/>
        </a:spcBef>
        <a:spcAft>
          <a:spcPct val="0"/>
        </a:spcAft>
        <a:defRPr sz="4000" b="1">
          <a:solidFill>
            <a:schemeClr val="tx1"/>
          </a:solidFill>
          <a:latin typeface="Arial" charset="0"/>
        </a:defRPr>
      </a:lvl6pPr>
      <a:lvl7pPr marL="914400" algn="ctr" rtl="0" eaLnBrk="1" fontAlgn="base" hangingPunct="1">
        <a:spcBef>
          <a:spcPct val="0"/>
        </a:spcBef>
        <a:spcAft>
          <a:spcPct val="0"/>
        </a:spcAft>
        <a:defRPr sz="4000" b="1">
          <a:solidFill>
            <a:schemeClr val="tx1"/>
          </a:solidFill>
          <a:latin typeface="Arial" charset="0"/>
        </a:defRPr>
      </a:lvl7pPr>
      <a:lvl8pPr marL="1371600" algn="ctr" rtl="0" eaLnBrk="1" fontAlgn="base" hangingPunct="1">
        <a:spcBef>
          <a:spcPct val="0"/>
        </a:spcBef>
        <a:spcAft>
          <a:spcPct val="0"/>
        </a:spcAft>
        <a:defRPr sz="4000" b="1">
          <a:solidFill>
            <a:schemeClr val="tx1"/>
          </a:solidFill>
          <a:latin typeface="Arial" charset="0"/>
        </a:defRPr>
      </a:lvl8pPr>
      <a:lvl9pPr marL="1828800" algn="ctr"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Clr>
          <a:schemeClr val="bg1"/>
        </a:buClr>
        <a:buChar char="•"/>
        <a:defRPr sz="3200">
          <a:solidFill>
            <a:schemeClr val="bg2">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2">
              <a:lumMod val="75000"/>
            </a:schemeClr>
          </a:solidFill>
          <a:latin typeface="+mn-lt"/>
        </a:defRPr>
      </a:lvl2pPr>
      <a:lvl3pPr marL="1143000" indent="-228600" algn="l" rtl="0" eaLnBrk="1" fontAlgn="base" hangingPunct="1">
        <a:spcBef>
          <a:spcPct val="20000"/>
        </a:spcBef>
        <a:spcAft>
          <a:spcPct val="0"/>
        </a:spcAft>
        <a:buClr>
          <a:schemeClr val="bg1"/>
        </a:buClr>
        <a:buChar char="•"/>
        <a:defRPr sz="2400">
          <a:solidFill>
            <a:schemeClr val="bg2">
              <a:lumMod val="75000"/>
            </a:schemeClr>
          </a:solidFill>
          <a:latin typeface="+mn-lt"/>
        </a:defRPr>
      </a:lvl3pPr>
      <a:lvl4pPr marL="1600200" indent="-228600" algn="l" rtl="0" eaLnBrk="1" fontAlgn="base" hangingPunct="1">
        <a:spcBef>
          <a:spcPct val="20000"/>
        </a:spcBef>
        <a:spcAft>
          <a:spcPct val="0"/>
        </a:spcAft>
        <a:buChar char="–"/>
        <a:defRPr sz="2000">
          <a:solidFill>
            <a:schemeClr val="bg2">
              <a:lumMod val="75000"/>
            </a:schemeClr>
          </a:solidFill>
          <a:latin typeface="+mn-lt"/>
        </a:defRPr>
      </a:lvl4pPr>
      <a:lvl5pPr marL="2057400" indent="-228600" algn="l" rtl="0" eaLnBrk="1" fontAlgn="base" hangingPunct="1">
        <a:spcBef>
          <a:spcPct val="20000"/>
        </a:spcBef>
        <a:spcAft>
          <a:spcPct val="0"/>
        </a:spcAft>
        <a:buClr>
          <a:schemeClr val="bg1"/>
        </a:buClr>
        <a:buFont typeface="Times" charset="0"/>
        <a:buChar char="•"/>
        <a:defRPr sz="2000">
          <a:solidFill>
            <a:schemeClr val="bg2">
              <a:lumMod val="75000"/>
            </a:schemeClr>
          </a:solidFill>
          <a:latin typeface="+mn-lt"/>
        </a:defRPr>
      </a:lvl5pPr>
      <a:lvl6pPr marL="25146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1"/>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43C86067-FA08-4FC5-86E9-2E9B4C12D9D2}" type="slidenum">
              <a:rPr lang="en-US">
                <a:solidFill>
                  <a:srgbClr val="000000"/>
                </a:solidFill>
              </a:rPr>
              <a:pPr fontAlgn="base">
                <a:spcAft>
                  <a:spcPct val="0"/>
                </a:spcAft>
              </a:pPr>
              <a:t>‹#›</a:t>
            </a:fld>
            <a:endParaRPr lang="en-US">
              <a:solidFill>
                <a:srgbClr val="000000"/>
              </a:solidFill>
            </a:endParaRPr>
          </a:p>
        </p:txBody>
      </p:sp>
    </p:spTree>
    <p:extLst>
      <p:ext uri="{BB962C8B-B14F-4D97-AF65-F5344CB8AC3E}">
        <p14:creationId xmlns:p14="http://schemas.microsoft.com/office/powerpoint/2010/main" val="2845499687"/>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7166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03142"/>
      </p:ext>
    </p:extLst>
  </p:cSld>
  <p:clrMap bg1="lt1" tx1="dk1" bg2="lt2" tx2="dk2" accent1="accent1" accent2="accent2" accent3="accent3" accent4="accent4" accent5="accent5" accent6="accent6" hlink="hlink" folHlink="folHlink"/>
  <p:sldLayoutIdLst>
    <p:sldLayoutId id="214748372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9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pPr fontAlgn="base">
              <a:spcBef>
                <a:spcPct val="0"/>
              </a:spcBef>
              <a:spcAft>
                <a:spcPct val="0"/>
              </a:spcAft>
              <a:defRPr/>
            </a:pPr>
            <a:endParaRPr lang="en-US"/>
          </a:p>
        </p:txBody>
      </p:sp>
      <p:sp>
        <p:nvSpPr>
          <p:cNvPr id="3469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3469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55BF2F18-1447-4313-A15C-82A8732E049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7230267"/>
      </p:ext>
    </p:extLst>
  </p:cSld>
  <p:clrMap bg1="lt1" tx1="dk1" bg2="lt2" tx2="dk2" accent1="accent1" accent2="accent2" accent3="accent3" accent4="accent4" accent5="accent5" accent6="accent6" hlink="hlink" folHlink="folHlink"/>
  <p:sldLayoutIdLst>
    <p:sldLayoutId id="214748372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solidFill>
                  <a:prstClr val="white">
                    <a:lumMod val="75000"/>
                  </a:prstClr>
                </a:solidFill>
              </a:rPr>
              <a:pPr/>
              <a:t>05-Jun-2014</a:t>
            </a:fld>
            <a:endParaRPr lang="en-US">
              <a:solidFill>
                <a:prstClr val="white">
                  <a:lumMod val="75000"/>
                </a:prstClr>
              </a:solidFill>
            </a:endParaRPr>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solidFill>
                <a:prstClr val="white">
                  <a:lumMod val="75000"/>
                </a:prstClr>
              </a:solidFill>
            </a:endParaRPr>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solidFill>
                  <a:srgbClr val="749805"/>
                </a:solidFill>
              </a:rPr>
              <a:pPr/>
              <a:t>‹#›</a:t>
            </a:fld>
            <a:endParaRPr lang="en-US">
              <a:solidFill>
                <a:srgbClr val="749805"/>
              </a:solidFill>
            </a:endParaRPr>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grpSp>
    </p:spTree>
    <p:extLst>
      <p:ext uri="{BB962C8B-B14F-4D97-AF65-F5344CB8AC3E}">
        <p14:creationId xmlns:p14="http://schemas.microsoft.com/office/powerpoint/2010/main" val="37689287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51307-A917-47E2-8EE9-C81F42CC2841}" type="datetimeFigureOut">
              <a:rPr lang="en-GB" smtClean="0">
                <a:solidFill>
                  <a:prstClr val="black">
                    <a:tint val="75000"/>
                  </a:prstClr>
                </a:solidFill>
              </a:rPr>
              <a:pPr/>
              <a:t>05/06/2014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27FED-B8BD-471A-9C7F-E3587FEA91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826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roy.carr_hill@yahoo.com" TargetMode="External"/><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71600" y="3302496"/>
            <a:ext cx="7632848" cy="1998712"/>
          </a:xfrm>
          <a:prstGeom prst="rect">
            <a:avLst/>
          </a:prstGeom>
          <a:noFill/>
          <a:ln w="12700">
            <a:noFill/>
            <a:miter lim="800000"/>
            <a:headEnd/>
            <a:tailEnd/>
          </a:ln>
        </p:spPr>
        <p:txBody>
          <a:bodyPr lIns="90488" tIns="44450" rIns="90488" bIns="44450" anchor="ctr"/>
          <a:lstStyle/>
          <a:p>
            <a:pPr algn="ctr">
              <a:defRPr/>
            </a:pPr>
            <a:r>
              <a:rPr lang="en-GB" sz="2800" b="1" dirty="0" smtClean="0">
                <a:solidFill>
                  <a:srgbClr val="FFFFFF"/>
                </a:solidFill>
              </a:rPr>
              <a:t>PISA for Development</a:t>
            </a:r>
            <a:endParaRPr lang="en-GB" sz="3600" dirty="0" smtClean="0">
              <a:solidFill>
                <a:srgbClr val="FFFFFF"/>
              </a:solidFill>
            </a:endParaRPr>
          </a:p>
          <a:p>
            <a:pPr algn="ctr">
              <a:defRPr/>
            </a:pPr>
            <a:endParaRPr lang="en-GB" sz="3600" dirty="0" smtClean="0">
              <a:solidFill>
                <a:srgbClr val="FFFFFF"/>
              </a:solidFill>
            </a:endParaRPr>
          </a:p>
          <a:p>
            <a:pPr algn="ctr">
              <a:defRPr/>
            </a:pPr>
            <a:r>
              <a:rPr lang="en-GB" sz="3600" b="1" dirty="0" smtClean="0">
                <a:solidFill>
                  <a:srgbClr val="FFFF00"/>
                </a:solidFill>
              </a:rPr>
              <a:t>1</a:t>
            </a:r>
            <a:r>
              <a:rPr lang="en-GB" sz="3600" b="1" baseline="30000" dirty="0" smtClean="0">
                <a:solidFill>
                  <a:srgbClr val="FFFF00"/>
                </a:solidFill>
              </a:rPr>
              <a:t>st</a:t>
            </a:r>
            <a:r>
              <a:rPr lang="en-GB" sz="3600" b="1" dirty="0" smtClean="0">
                <a:solidFill>
                  <a:srgbClr val="FFFF00"/>
                </a:solidFill>
              </a:rPr>
              <a:t> International Advisory Group Meeting</a:t>
            </a:r>
          </a:p>
          <a:p>
            <a:pPr algn="ctr">
              <a:defRPr/>
            </a:pPr>
            <a:endParaRPr lang="es-MX" b="1" dirty="0" smtClean="0">
              <a:solidFill>
                <a:srgbClr val="FFFF00"/>
              </a:solidFill>
            </a:endParaRPr>
          </a:p>
          <a:p>
            <a:pPr algn="ctr">
              <a:defRPr/>
            </a:pPr>
            <a:endParaRPr lang="es-MX" b="1" dirty="0" smtClean="0">
              <a:solidFill>
                <a:srgbClr val="FFFF00"/>
              </a:solidFill>
              <a:latin typeface="+mj-lt"/>
            </a:endParaRPr>
          </a:p>
          <a:p>
            <a:pPr algn="ctr">
              <a:defRPr/>
            </a:pPr>
            <a:endParaRPr lang="es-MX" sz="1600" dirty="0" smtClean="0">
              <a:solidFill>
                <a:srgbClr val="FFFF00"/>
              </a:solidFill>
              <a:latin typeface="+mj-lt"/>
            </a:endParaRPr>
          </a:p>
          <a:p>
            <a:pPr algn="ctr">
              <a:defRPr/>
            </a:pPr>
            <a:r>
              <a:rPr lang="en-GB" sz="2400" b="1" dirty="0" smtClean="0">
                <a:solidFill>
                  <a:schemeClr val="bg1"/>
                </a:solidFill>
                <a:latin typeface="+mj-lt"/>
              </a:rPr>
              <a:t>Expected results from the meeting</a:t>
            </a:r>
          </a:p>
          <a:p>
            <a:pPr algn="ctr">
              <a:defRPr/>
            </a:pPr>
            <a:r>
              <a:rPr lang="en-GB" dirty="0" smtClean="0">
                <a:solidFill>
                  <a:schemeClr val="bg1"/>
                </a:solidFill>
                <a:latin typeface="+mj-lt"/>
              </a:rPr>
              <a:t>27 – 28 May 2014</a:t>
            </a:r>
          </a:p>
          <a:p>
            <a:pPr algn="ctr">
              <a:defRPr/>
            </a:pPr>
            <a:r>
              <a:rPr lang="en-GB" dirty="0" smtClean="0">
                <a:solidFill>
                  <a:schemeClr val="bg1"/>
                </a:solidFill>
                <a:latin typeface="+mj-lt"/>
              </a:rPr>
              <a:t>Paris, France </a:t>
            </a:r>
          </a:p>
          <a:p>
            <a:pPr algn="ctr">
              <a:defRPr/>
            </a:pPr>
            <a:endParaRPr lang="en-GB" dirty="0" smtClean="0">
              <a:latin typeface="+mj-lt"/>
            </a:endParaRPr>
          </a:p>
          <a:p>
            <a:pPr algn="ctr">
              <a:defRPr/>
            </a:pPr>
            <a:endParaRPr lang="en-GB" sz="1600" dirty="0" smtClean="0">
              <a:solidFill>
                <a:schemeClr val="bg1"/>
              </a:solidFill>
              <a:latin typeface="+mj-lt"/>
            </a:endParaRPr>
          </a:p>
          <a:p>
            <a:pPr algn="ctr">
              <a:defRPr/>
            </a:pPr>
            <a:r>
              <a:rPr lang="en-GB" sz="1600" dirty="0" smtClean="0">
                <a:solidFill>
                  <a:schemeClr val="bg1"/>
                </a:solidFill>
                <a:latin typeface="+mj-lt"/>
              </a:rPr>
              <a:t>EDU/DCD</a:t>
            </a:r>
          </a:p>
          <a:p>
            <a:pPr algn="ctr">
              <a:defRPr/>
            </a:pPr>
            <a:endParaRPr lang="en-GB" sz="4000" dirty="0">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2/3*#ppt_w"/>
                                          </p:val>
                                        </p:tav>
                                        <p:tav tm="100000">
                                          <p:val>
                                            <p:strVal val="#ppt_w"/>
                                          </p:val>
                                        </p:tav>
                                      </p:tavLst>
                                    </p:anim>
                                    <p:anim calcmode="lin" valueType="num">
                                      <p:cBhvr>
                                        <p:cTn id="8" dur="5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sz="3600" dirty="0" smtClean="0"/>
              <a:t>To provide substantive and strategic guidance to the project</a:t>
            </a:r>
          </a:p>
          <a:p>
            <a:r>
              <a:rPr lang="en-GB" sz="3600" dirty="0" smtClean="0"/>
              <a:t>Membership</a:t>
            </a:r>
          </a:p>
          <a:p>
            <a:pPr lvl="0"/>
            <a:r>
              <a:rPr lang="en-GB" sz="3600" dirty="0" smtClean="0"/>
              <a:t>Advisory Group Decisions</a:t>
            </a:r>
          </a:p>
          <a:p>
            <a:pPr lvl="0"/>
            <a:r>
              <a:rPr lang="en-GB" sz="3600" dirty="0" smtClean="0"/>
              <a:t>Meetings and Chairpersons</a:t>
            </a:r>
          </a:p>
          <a:p>
            <a:pPr lvl="0"/>
            <a:r>
              <a:rPr lang="en-GB" sz="3600" dirty="0" smtClean="0"/>
              <a:t>Secretariat</a:t>
            </a:r>
          </a:p>
          <a:p>
            <a:pPr lvl="1"/>
            <a:endParaRPr lang="en-GB" dirty="0" smtClean="0"/>
          </a:p>
          <a:p>
            <a:pPr lvl="0"/>
            <a:endParaRPr lang="en-GB" dirty="0" smtClean="0"/>
          </a:p>
          <a:p>
            <a:pPr lvl="1"/>
            <a:endParaRPr lang="en-US" dirty="0" smtClean="0"/>
          </a:p>
          <a:p>
            <a:endParaRPr lang="en-US" dirty="0"/>
          </a:p>
        </p:txBody>
      </p:sp>
      <p:sp>
        <p:nvSpPr>
          <p:cNvPr id="3" name="Slide Number Placeholder 2"/>
          <p:cNvSpPr>
            <a:spLocks noGrp="1"/>
          </p:cNvSpPr>
          <p:nvPr>
            <p:ph type="sldNum" sz="quarter" idx="4"/>
          </p:nvPr>
        </p:nvSpPr>
        <p:spPr/>
        <p:txBody>
          <a:bodyPr/>
          <a:lstStyle/>
          <a:p>
            <a:fld id="{85B40F36-E8C4-4DF3-A1E6-9A175CF93E0E}"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GB" dirty="0" smtClean="0"/>
              <a:t>International Advisory Group: </a:t>
            </a:r>
            <a:r>
              <a:rPr lang="en-GB" dirty="0" err="1" smtClean="0"/>
              <a:t>ToR</a:t>
            </a:r>
            <a:endParaRPr lang="en-US" dirty="0"/>
          </a:p>
        </p:txBody>
      </p:sp>
    </p:spTree>
    <p:extLst>
      <p:ext uri="{BB962C8B-B14F-4D97-AF65-F5344CB8AC3E}">
        <p14:creationId xmlns:p14="http://schemas.microsoft.com/office/powerpoint/2010/main" val="140845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412776"/>
            <a:ext cx="8218800" cy="5040560"/>
          </a:xfrm>
        </p:spPr>
        <p:txBody>
          <a:bodyPr>
            <a:normAutofit fontScale="92500" lnSpcReduction="20000"/>
          </a:bodyPr>
          <a:lstStyle/>
          <a:p>
            <a:pPr marL="0" indent="0">
              <a:buNone/>
            </a:pPr>
            <a:r>
              <a:rPr lang="en-US" b="1" dirty="0" smtClean="0"/>
              <a:t>From </a:t>
            </a:r>
            <a:r>
              <a:rPr lang="en-US" b="1" dirty="0"/>
              <a:t>2015 </a:t>
            </a:r>
            <a:r>
              <a:rPr lang="en-US" b="1" dirty="0" smtClean="0"/>
              <a:t>onwards, </a:t>
            </a:r>
            <a:r>
              <a:rPr lang="en-US" b="1" dirty="0"/>
              <a:t>a </a:t>
            </a:r>
            <a:r>
              <a:rPr lang="en-US" b="1" u="sng" dirty="0" smtClean="0"/>
              <a:t>progress report:</a:t>
            </a:r>
          </a:p>
          <a:p>
            <a:pPr lvl="0"/>
            <a:r>
              <a:rPr lang="en-US" dirty="0" smtClean="0"/>
              <a:t>actual </a:t>
            </a:r>
            <a:r>
              <a:rPr lang="en-US" dirty="0"/>
              <a:t>outputs compared to planned outputs </a:t>
            </a:r>
            <a:endParaRPr lang="en-GB" dirty="0"/>
          </a:p>
          <a:p>
            <a:pPr lvl="0"/>
            <a:r>
              <a:rPr lang="en-US" dirty="0" smtClean="0"/>
              <a:t>summary </a:t>
            </a:r>
            <a:r>
              <a:rPr lang="en-US" dirty="0"/>
              <a:t>of the use of funds compared to budget,</a:t>
            </a:r>
            <a:endParaRPr lang="en-GB" dirty="0"/>
          </a:p>
          <a:p>
            <a:pPr lvl="0"/>
            <a:r>
              <a:rPr lang="en-US" dirty="0" smtClean="0"/>
              <a:t>explanation </a:t>
            </a:r>
            <a:r>
              <a:rPr lang="en-US" dirty="0"/>
              <a:t>of major deviations from plans,</a:t>
            </a:r>
            <a:endParaRPr lang="en-GB" dirty="0"/>
          </a:p>
          <a:p>
            <a:pPr lvl="0"/>
            <a:r>
              <a:rPr lang="en-US" dirty="0" smtClean="0"/>
              <a:t>assessment </a:t>
            </a:r>
            <a:r>
              <a:rPr lang="en-US" dirty="0"/>
              <a:t>of problems and </a:t>
            </a:r>
            <a:r>
              <a:rPr lang="en-US" dirty="0" smtClean="0"/>
              <a:t>risks,</a:t>
            </a:r>
            <a:endParaRPr lang="en-GB" dirty="0"/>
          </a:p>
          <a:p>
            <a:pPr lvl="0"/>
            <a:r>
              <a:rPr lang="en-US" dirty="0" smtClean="0"/>
              <a:t>assessment </a:t>
            </a:r>
            <a:r>
              <a:rPr lang="en-US" dirty="0"/>
              <a:t>of the need for adjustments to activity plans and/or inputs and outputs, including actions for risk mitigation,</a:t>
            </a:r>
            <a:endParaRPr lang="en-GB" dirty="0"/>
          </a:p>
          <a:p>
            <a:r>
              <a:rPr lang="en-US" dirty="0" smtClean="0"/>
              <a:t>assessment </a:t>
            </a:r>
            <a:r>
              <a:rPr lang="en-US" dirty="0"/>
              <a:t>of achievements in relation to project purpose</a:t>
            </a:r>
            <a:endParaRPr lang="en-GB" dirty="0"/>
          </a:p>
        </p:txBody>
      </p:sp>
      <p:sp>
        <p:nvSpPr>
          <p:cNvPr id="3" name="Slide Number Placeholder 2"/>
          <p:cNvSpPr>
            <a:spLocks noGrp="1"/>
          </p:cNvSpPr>
          <p:nvPr>
            <p:ph type="sldNum" sz="quarter" idx="4"/>
          </p:nvPr>
        </p:nvSpPr>
        <p:spPr/>
        <p:txBody>
          <a:bodyPr/>
          <a:lstStyle/>
          <a:p>
            <a:fld id="{85B40F36-E8C4-4DF3-A1E6-9A175CF93E0E}"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lstStyle/>
          <a:p>
            <a:r>
              <a:rPr lang="en-GB" dirty="0" smtClean="0"/>
              <a:t>Annual report format</a:t>
            </a:r>
            <a:endParaRPr lang="en-GB" dirty="0"/>
          </a:p>
        </p:txBody>
      </p:sp>
    </p:spTree>
    <p:extLst>
      <p:ext uri="{BB962C8B-B14F-4D97-AF65-F5344CB8AC3E}">
        <p14:creationId xmlns:p14="http://schemas.microsoft.com/office/powerpoint/2010/main" val="348971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68000" y="1924024"/>
            <a:ext cx="6300000" cy="1823576"/>
          </a:xfrm>
        </p:spPr>
        <p:txBody>
          <a:bodyPr/>
          <a:lstStyle/>
          <a:p>
            <a:r>
              <a:rPr lang="en-GB" dirty="0" smtClean="0"/>
              <a:t>PISA for Development</a:t>
            </a:r>
            <a:br>
              <a:rPr lang="en-GB" dirty="0" smtClean="0"/>
            </a:br>
            <a:endParaRPr lang="en-US" dirty="0"/>
          </a:p>
        </p:txBody>
      </p:sp>
      <p:sp>
        <p:nvSpPr>
          <p:cNvPr id="6" name="Subtitle 5"/>
          <p:cNvSpPr>
            <a:spLocks noGrp="1"/>
          </p:cNvSpPr>
          <p:nvPr>
            <p:ph type="subTitle" idx="1"/>
          </p:nvPr>
        </p:nvSpPr>
        <p:spPr>
          <a:xfrm>
            <a:off x="1368000" y="3805200"/>
            <a:ext cx="6300000" cy="2144177"/>
          </a:xfrm>
        </p:spPr>
        <p:txBody>
          <a:bodyPr/>
          <a:lstStyle/>
          <a:p>
            <a:r>
              <a:rPr lang="en-GB" sz="3200" dirty="0" smtClean="0"/>
              <a:t>International Advisory Group</a:t>
            </a:r>
          </a:p>
          <a:p>
            <a:endParaRPr lang="en-GB" sz="3200" dirty="0" smtClean="0"/>
          </a:p>
          <a:p>
            <a:r>
              <a:rPr lang="en-GB" sz="3200" dirty="0" smtClean="0">
                <a:solidFill>
                  <a:srgbClr val="FFFF00"/>
                </a:solidFill>
              </a:rPr>
              <a:t>Project up-date</a:t>
            </a:r>
          </a:p>
          <a:p>
            <a:r>
              <a:rPr lang="en-GB" sz="3200" dirty="0" smtClean="0"/>
              <a:t> </a:t>
            </a:r>
          </a:p>
          <a:p>
            <a:endParaRPr lang="en-GB" dirty="0" smtClean="0"/>
          </a:p>
          <a:p>
            <a:r>
              <a:rPr lang="en-GB" dirty="0" smtClean="0"/>
              <a:t>27-28 May 2014</a:t>
            </a:r>
          </a:p>
          <a:p>
            <a:endParaRPr lang="en-GB" dirty="0" smtClean="0"/>
          </a:p>
          <a:p>
            <a:r>
              <a:rPr lang="en-GB" dirty="0" smtClean="0"/>
              <a:t>OECD Secretariat</a:t>
            </a:r>
          </a:p>
        </p:txBody>
      </p:sp>
      <p:sp>
        <p:nvSpPr>
          <p:cNvPr id="3" name="Slide Number Placeholder 2"/>
          <p:cNvSpPr>
            <a:spLocks noGrp="1"/>
          </p:cNvSpPr>
          <p:nvPr>
            <p:ph type="sldNum" sz="quarter" idx="4294967295"/>
          </p:nvPr>
        </p:nvSpPr>
        <p:spPr>
          <a:xfrm>
            <a:off x="8802688" y="6411913"/>
            <a:ext cx="341312" cy="244475"/>
          </a:xfrm>
        </p:spPr>
        <p:txBody>
          <a:bodyPr/>
          <a:lstStyle/>
          <a:p>
            <a:fld id="{85B40F36-E8C4-4DF3-A1E6-9A175CF93E0E}" type="slidenum">
              <a:rPr lang="en-US" smtClean="0"/>
              <a:pPr/>
              <a:t>12</a:t>
            </a:fld>
            <a:endParaRPr lang="en-US" dirty="0"/>
          </a:p>
        </p:txBody>
      </p:sp>
    </p:spTree>
    <p:extLst>
      <p:ext uri="{BB962C8B-B14F-4D97-AF65-F5344CB8AC3E}">
        <p14:creationId xmlns:p14="http://schemas.microsoft.com/office/powerpoint/2010/main" val="325847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Expressed unanimous support for the </a:t>
            </a:r>
            <a:r>
              <a:rPr lang="en-US" b="1" dirty="0" smtClean="0">
                <a:solidFill>
                  <a:schemeClr val="bg2">
                    <a:lumMod val="10000"/>
                  </a:schemeClr>
                </a:solidFill>
              </a:rPr>
              <a:t>PISA for Development </a:t>
            </a:r>
            <a:r>
              <a:rPr lang="en-US" dirty="0" smtClean="0">
                <a:solidFill>
                  <a:schemeClr val="bg2">
                    <a:lumMod val="10000"/>
                  </a:schemeClr>
                </a:solidFill>
              </a:rPr>
              <a:t>project</a:t>
            </a:r>
          </a:p>
          <a:p>
            <a:r>
              <a:rPr lang="en-US" dirty="0" smtClean="0">
                <a:solidFill>
                  <a:schemeClr val="bg2">
                    <a:lumMod val="10000"/>
                  </a:schemeClr>
                </a:solidFill>
              </a:rPr>
              <a:t>Acknowledged the unique value that PISA has as an international benchmarking tool for quality and equity in schooling and for guiding policies for system improvement.</a:t>
            </a:r>
          </a:p>
          <a:p>
            <a:r>
              <a:rPr lang="en-GB" dirty="0">
                <a:solidFill>
                  <a:srgbClr val="000000"/>
                </a:solidFill>
              </a:rPr>
              <a:t>Agreed a set of </a:t>
            </a:r>
            <a:r>
              <a:rPr lang="en-GB" b="1" dirty="0">
                <a:solidFill>
                  <a:srgbClr val="000000"/>
                </a:solidFill>
              </a:rPr>
              <a:t>next steps </a:t>
            </a:r>
            <a:r>
              <a:rPr lang="en-GB" dirty="0">
                <a:solidFill>
                  <a:srgbClr val="000000"/>
                </a:solidFill>
              </a:rPr>
              <a:t>for taking the project forward.</a:t>
            </a:r>
            <a:endParaRPr lang="en-US" dirty="0">
              <a:solidFill>
                <a:srgbClr val="000000"/>
              </a:solidFill>
            </a:endParaRPr>
          </a:p>
          <a:p>
            <a:endParaRPr lang="en-US" dirty="0" smtClean="0">
              <a:solidFill>
                <a:schemeClr val="bg2">
                  <a:lumMod val="10000"/>
                </a:schemeClr>
              </a:solidFill>
            </a:endParaRPr>
          </a:p>
          <a:p>
            <a:endParaRPr lang="en-US" dirty="0"/>
          </a:p>
        </p:txBody>
      </p:sp>
      <p:sp>
        <p:nvSpPr>
          <p:cNvPr id="4" name="Title 1"/>
          <p:cNvSpPr>
            <a:spLocks noGrp="1"/>
          </p:cNvSpPr>
          <p:nvPr>
            <p:ph type="title"/>
          </p:nvPr>
        </p:nvSpPr>
        <p:spPr>
          <a:xfrm>
            <a:off x="1043608" y="260648"/>
            <a:ext cx="8100392" cy="1022400"/>
          </a:xfrm>
        </p:spPr>
        <p:txBody>
          <a:bodyPr>
            <a:noAutofit/>
          </a:bodyPr>
          <a:lstStyle/>
          <a:p>
            <a:r>
              <a:rPr lang="en-GB" sz="2800" dirty="0" smtClean="0"/>
              <a:t>PISA for Development</a:t>
            </a:r>
            <a:r>
              <a:rPr lang="en-GB" sz="2800" b="1" dirty="0" smtClean="0"/>
              <a:t/>
            </a:r>
            <a:br>
              <a:rPr lang="en-GB" sz="2800" b="1" dirty="0" smtClean="0"/>
            </a:br>
            <a:r>
              <a:rPr lang="en-GB" sz="2400" b="1" dirty="0" smtClean="0">
                <a:solidFill>
                  <a:srgbClr val="000000"/>
                </a:solidFill>
              </a:rPr>
              <a:t>Initial Technical Meeting, June 2013 - Conclusions</a:t>
            </a:r>
            <a:endParaRPr lang="en-GB" sz="2400" b="1" dirty="0">
              <a:solidFill>
                <a:srgbClr val="000000"/>
              </a:solidFill>
            </a:endParaRPr>
          </a:p>
        </p:txBody>
      </p:sp>
    </p:spTree>
    <p:extLst>
      <p:ext uri="{BB962C8B-B14F-4D97-AF65-F5344CB8AC3E}">
        <p14:creationId xmlns:p14="http://schemas.microsoft.com/office/powerpoint/2010/main" val="277965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27775275"/>
              </p:ext>
            </p:extLst>
          </p:nvPr>
        </p:nvGraphicFramePr>
        <p:xfrm>
          <a:off x="467544" y="1340768"/>
          <a:ext cx="8218488" cy="5400040"/>
        </p:xfrm>
        <a:graphic>
          <a:graphicData uri="http://schemas.openxmlformats.org/drawingml/2006/table">
            <a:tbl>
              <a:tblPr firstRow="1" bandRow="1">
                <a:tableStyleId>{5C22544A-7EE6-4342-B048-85BDC9FD1C3A}</a:tableStyleId>
              </a:tblPr>
              <a:tblGrid>
                <a:gridCol w="4109244"/>
                <a:gridCol w="4109244"/>
              </a:tblGrid>
              <a:tr h="370840">
                <a:tc>
                  <a:txBody>
                    <a:bodyPr/>
                    <a:lstStyle/>
                    <a:p>
                      <a:r>
                        <a:rPr lang="en-GB" dirty="0" smtClean="0"/>
                        <a:t>Next steps</a:t>
                      </a:r>
                      <a:endParaRPr lang="en-GB" dirty="0"/>
                    </a:p>
                  </a:txBody>
                  <a:tcPr/>
                </a:tc>
                <a:tc>
                  <a:txBody>
                    <a:bodyPr/>
                    <a:lstStyle/>
                    <a:p>
                      <a:r>
                        <a:rPr lang="en-GB" dirty="0" smtClean="0"/>
                        <a:t>Actions</a:t>
                      </a:r>
                      <a:r>
                        <a:rPr lang="en-GB" baseline="0" dirty="0" smtClean="0"/>
                        <a:t> </a:t>
                      </a:r>
                      <a:r>
                        <a:rPr lang="en-GB" dirty="0" smtClean="0"/>
                        <a:t>taken</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OECD to consult further on and then commission technical papers and to prepare </a:t>
                      </a:r>
                      <a:r>
                        <a:rPr lang="en-US" b="1" dirty="0" err="1" smtClean="0">
                          <a:solidFill>
                            <a:srgbClr val="000000"/>
                          </a:solidFill>
                        </a:rPr>
                        <a:t>ToR</a:t>
                      </a:r>
                      <a:r>
                        <a:rPr lang="en-US" b="1" dirty="0" smtClean="0">
                          <a:solidFill>
                            <a:srgbClr val="000000"/>
                          </a:solidFill>
                        </a:rPr>
                        <a:t> for international contractor</a:t>
                      </a:r>
                    </a:p>
                    <a:p>
                      <a:endParaRPr lang="en-GB" dirty="0"/>
                    </a:p>
                  </a:txBody>
                  <a:tcPr/>
                </a:tc>
                <a:tc>
                  <a:txBody>
                    <a:bodyPr/>
                    <a:lstStyle/>
                    <a:p>
                      <a:pPr marL="285750" indent="-285750">
                        <a:buFont typeface="Arial" panose="020B0604020202020204" pitchFamily="34" charset="0"/>
                        <a:buChar char="•"/>
                      </a:pPr>
                      <a:r>
                        <a:rPr lang="en-GB" dirty="0" smtClean="0"/>
                        <a:t>Expert</a:t>
                      </a:r>
                      <a:r>
                        <a:rPr lang="en-GB" baseline="0" dirty="0" smtClean="0"/>
                        <a:t> paper on enhancing the descriptive power of PISA cognitive instruments – </a:t>
                      </a:r>
                      <a:r>
                        <a:rPr lang="en-GB" b="1" baseline="0" dirty="0" smtClean="0"/>
                        <a:t>Ray Adams and John </a:t>
                      </a:r>
                      <a:r>
                        <a:rPr lang="en-GB" b="1" baseline="0" dirty="0" err="1" smtClean="0"/>
                        <a:t>Cresswell</a:t>
                      </a:r>
                      <a:endParaRPr lang="en-GB" b="1" baseline="0" dirty="0" smtClean="0"/>
                    </a:p>
                    <a:p>
                      <a:pPr marL="285750" indent="-285750">
                        <a:buFont typeface="Arial" panose="020B0604020202020204" pitchFamily="34" charset="0"/>
                        <a:buChar char="•"/>
                      </a:pPr>
                      <a:r>
                        <a:rPr lang="en-GB" baseline="0" dirty="0" smtClean="0"/>
                        <a:t>Expert paper on enhancing PISA’s contextual questionnaires – </a:t>
                      </a:r>
                      <a:r>
                        <a:rPr lang="en-GB" b="1" baseline="0" dirty="0" smtClean="0"/>
                        <a:t>Doug </a:t>
                      </a:r>
                      <a:r>
                        <a:rPr lang="en-GB" b="1" baseline="0" dirty="0" err="1" smtClean="0"/>
                        <a:t>Willms</a:t>
                      </a:r>
                      <a:r>
                        <a:rPr lang="en-GB" b="1" baseline="0" dirty="0" smtClean="0"/>
                        <a:t> and Lucia </a:t>
                      </a:r>
                      <a:r>
                        <a:rPr lang="en-GB" b="1" baseline="0" dirty="0" err="1" smtClean="0"/>
                        <a:t>Tramonte</a:t>
                      </a:r>
                      <a:endParaRPr lang="en-GB" b="1" baseline="0" dirty="0" smtClean="0"/>
                    </a:p>
                    <a:p>
                      <a:pPr marL="285750" indent="-285750">
                        <a:buFont typeface="Arial" panose="020B0604020202020204" pitchFamily="34" charset="0"/>
                        <a:buChar char="•"/>
                      </a:pPr>
                      <a:r>
                        <a:rPr lang="en-GB" baseline="0" dirty="0" smtClean="0"/>
                        <a:t>Expert paper on developing methods and approaches for including OOSC in data collection and assessment – </a:t>
                      </a:r>
                      <a:r>
                        <a:rPr lang="en-GB" b="1" baseline="0" dirty="0" smtClean="0"/>
                        <a:t>Roy Carr-Hill</a:t>
                      </a:r>
                    </a:p>
                    <a:p>
                      <a:pPr marL="285750" indent="-285750">
                        <a:buFont typeface="Arial" panose="020B0604020202020204" pitchFamily="34" charset="0"/>
                        <a:buChar char="•"/>
                      </a:pPr>
                      <a:r>
                        <a:rPr lang="en-GB" b="1" baseline="0" dirty="0" smtClean="0"/>
                        <a:t>Technical workshops: 8-11 April </a:t>
                      </a:r>
                      <a:r>
                        <a:rPr lang="en-GB" b="0" baseline="0" dirty="0" smtClean="0"/>
                        <a:t>(Washington) and</a:t>
                      </a:r>
                      <a:r>
                        <a:rPr lang="en-GB" b="1" baseline="0" dirty="0" smtClean="0"/>
                        <a:t> October 2014 </a:t>
                      </a:r>
                      <a:r>
                        <a:rPr lang="en-GB" b="0" baseline="0" dirty="0" smtClean="0"/>
                        <a:t>(Montreal)</a:t>
                      </a:r>
                      <a:endParaRPr lang="en-GB" b="1" baseline="0" dirty="0" smtClean="0"/>
                    </a:p>
                    <a:p>
                      <a:pPr marL="285750" indent="-285750">
                        <a:buFont typeface="Arial" panose="020B0604020202020204" pitchFamily="34" charset="0"/>
                        <a:buChar char="•"/>
                      </a:pPr>
                      <a:r>
                        <a:rPr lang="en-GB" baseline="0" dirty="0" smtClean="0"/>
                        <a:t>Expert paper on system level data –</a:t>
                      </a:r>
                      <a:r>
                        <a:rPr lang="en-GB" b="1" baseline="0" dirty="0" smtClean="0"/>
                        <a:t>UIS</a:t>
                      </a:r>
                    </a:p>
                    <a:p>
                      <a:pPr marL="285750" indent="-285750">
                        <a:buFont typeface="Arial" panose="020B0604020202020204" pitchFamily="34" charset="0"/>
                        <a:buChar char="•"/>
                      </a:pPr>
                      <a:r>
                        <a:rPr lang="en-GB" baseline="0" dirty="0" smtClean="0"/>
                        <a:t>Expert paper on other assessment programmes – </a:t>
                      </a:r>
                      <a:r>
                        <a:rPr lang="en-GB" b="1" baseline="0" dirty="0" smtClean="0"/>
                        <a:t>ACER</a:t>
                      </a:r>
                      <a:endParaRPr lang="en-GB" dirty="0"/>
                    </a:p>
                  </a:txBody>
                  <a:tcPr/>
                </a:tc>
              </a:tr>
            </a:tbl>
          </a:graphicData>
        </a:graphic>
      </p:graphicFrame>
      <p:sp>
        <p:nvSpPr>
          <p:cNvPr id="3" name="Slide Number Placeholder 2"/>
          <p:cNvSpPr>
            <a:spLocks noGrp="1"/>
          </p:cNvSpPr>
          <p:nvPr>
            <p:ph type="sldNum" sz="quarter" idx="4"/>
          </p:nvPr>
        </p:nvSpPr>
        <p:spPr/>
        <p:txBody>
          <a:bodyPr/>
          <a:lstStyle/>
          <a:p>
            <a:fld id="{85B40F36-E8C4-4DF3-A1E6-9A175CF93E0E}" type="slidenum">
              <a:rPr lang="en-US" smtClean="0"/>
              <a:pPr/>
              <a:t>14</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and actions taken (1)</a:t>
            </a:r>
            <a:endParaRPr lang="en-GB" b="1" dirty="0">
              <a:solidFill>
                <a:srgbClr val="000000"/>
              </a:solidFill>
            </a:endParaRPr>
          </a:p>
        </p:txBody>
      </p:sp>
    </p:spTree>
    <p:extLst>
      <p:ext uri="{BB962C8B-B14F-4D97-AF65-F5344CB8AC3E}">
        <p14:creationId xmlns:p14="http://schemas.microsoft.com/office/powerpoint/2010/main" val="3509841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10354254"/>
              </p:ext>
            </p:extLst>
          </p:nvPr>
        </p:nvGraphicFramePr>
        <p:xfrm>
          <a:off x="468313" y="1412776"/>
          <a:ext cx="8218488" cy="5284252"/>
        </p:xfrm>
        <a:graphic>
          <a:graphicData uri="http://schemas.openxmlformats.org/drawingml/2006/table">
            <a:tbl>
              <a:tblPr firstRow="1" bandRow="1">
                <a:tableStyleId>{5C22544A-7EE6-4342-B048-85BDC9FD1C3A}</a:tableStyleId>
              </a:tblPr>
              <a:tblGrid>
                <a:gridCol w="4109244"/>
                <a:gridCol w="4109244"/>
              </a:tblGrid>
              <a:tr h="559852">
                <a:tc>
                  <a:txBody>
                    <a:bodyPr/>
                    <a:lstStyle/>
                    <a:p>
                      <a:r>
                        <a:rPr lang="en-GB" dirty="0" smtClean="0"/>
                        <a:t>Next steps</a:t>
                      </a:r>
                      <a:endParaRPr lang="en-GB" dirty="0"/>
                    </a:p>
                  </a:txBody>
                  <a:tcPr/>
                </a:tc>
                <a:tc>
                  <a:txBody>
                    <a:bodyPr/>
                    <a:lstStyle/>
                    <a:p>
                      <a:r>
                        <a:rPr lang="en-GB" dirty="0" smtClean="0"/>
                        <a:t>Actions</a:t>
                      </a:r>
                      <a:r>
                        <a:rPr lang="en-GB" baseline="0" dirty="0" smtClean="0"/>
                        <a:t> </a:t>
                      </a:r>
                      <a:r>
                        <a:rPr lang="en-GB" dirty="0" smtClean="0"/>
                        <a:t>taken</a:t>
                      </a:r>
                      <a:endParaRPr lang="en-GB" dirty="0"/>
                    </a:p>
                  </a:txBody>
                  <a:tcPr/>
                </a:tc>
              </a:tr>
              <a:tr h="370840">
                <a:tc>
                  <a:txBody>
                    <a:bodyPr/>
                    <a:lstStyle/>
                    <a:p>
                      <a:pPr marL="285750" indent="-285750">
                        <a:buFont typeface="Arial" panose="020B0604020202020204" pitchFamily="34" charset="0"/>
                        <a:buChar char="•"/>
                      </a:pPr>
                      <a:r>
                        <a:rPr lang="en-US" b="1" dirty="0" smtClean="0">
                          <a:solidFill>
                            <a:srgbClr val="000000"/>
                          </a:solidFill>
                        </a:rPr>
                        <a:t>OECD to write to countries with proposed agreement for participation in the project</a:t>
                      </a:r>
                    </a:p>
                    <a:p>
                      <a:endParaRPr lang="en-US" b="1" dirty="0" smtClean="0">
                        <a:solidFill>
                          <a:srgbClr val="000000"/>
                        </a:solidFill>
                      </a:endParaRPr>
                    </a:p>
                    <a:p>
                      <a:pPr marL="285750" indent="-285750">
                        <a:buFont typeface="Arial" panose="020B0604020202020204" pitchFamily="34" charset="0"/>
                        <a:buChar char="•"/>
                      </a:pPr>
                      <a:r>
                        <a:rPr lang="en-US" b="1" dirty="0" smtClean="0">
                          <a:solidFill>
                            <a:srgbClr val="000000"/>
                          </a:solidFill>
                        </a:rPr>
                        <a:t>Countries to respond to OECD’s proposed agreement and to confirm their participation</a:t>
                      </a:r>
                    </a:p>
                    <a:p>
                      <a:endParaRPr lang="en-GB" b="1" dirty="0" smtClean="0">
                        <a:solidFill>
                          <a:srgbClr val="000000"/>
                        </a:solidFill>
                      </a:endParaRPr>
                    </a:p>
                    <a:p>
                      <a:pPr marL="285750" indent="-285750">
                        <a:buFont typeface="Arial" panose="020B0604020202020204" pitchFamily="34" charset="0"/>
                        <a:buChar char="•"/>
                      </a:pPr>
                      <a:r>
                        <a:rPr lang="en-GB" b="1" dirty="0" smtClean="0">
                          <a:solidFill>
                            <a:srgbClr val="000000"/>
                          </a:solidFill>
                        </a:rPr>
                        <a:t>Participating countries to nominate NCs and NPMs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endParaRPr>
                    </a:p>
                    <a:p>
                      <a:endParaRPr lang="en-GB" dirty="0"/>
                    </a:p>
                  </a:txBody>
                  <a:tcPr/>
                </a:tc>
                <a:tc>
                  <a:txBody>
                    <a:bodyPr/>
                    <a:lstStyle/>
                    <a:p>
                      <a:pPr marL="285750" indent="-285750">
                        <a:buFont typeface="Arial" panose="020B0604020202020204" pitchFamily="34" charset="0"/>
                        <a:buChar char="•"/>
                      </a:pPr>
                      <a:r>
                        <a:rPr lang="en-GB" sz="1600" baseline="0" dirty="0" smtClean="0"/>
                        <a:t>OECD has written to </a:t>
                      </a:r>
                      <a:r>
                        <a:rPr lang="en-GB" sz="1600" b="1" baseline="0" dirty="0" smtClean="0"/>
                        <a:t>Cambodia, Ecuador, Guatemala, Rwanda, Senegal, Sri Lanka , Tanzania </a:t>
                      </a:r>
                      <a:r>
                        <a:rPr lang="en-GB" sz="1600" b="0" baseline="0" dirty="0" smtClean="0"/>
                        <a:t>and </a:t>
                      </a:r>
                      <a:r>
                        <a:rPr lang="en-GB" sz="1600" b="1" baseline="0" dirty="0" smtClean="0"/>
                        <a:t>Zambia </a:t>
                      </a:r>
                      <a:r>
                        <a:rPr lang="en-GB" sz="1600" baseline="0" dirty="0" smtClean="0"/>
                        <a:t>with proposed participation agreements</a:t>
                      </a:r>
                    </a:p>
                    <a:p>
                      <a:pPr marL="285750" indent="-285750">
                        <a:buFont typeface="Arial" panose="020B0604020202020204" pitchFamily="34" charset="0"/>
                        <a:buChar char="•"/>
                      </a:pPr>
                      <a:r>
                        <a:rPr lang="en-GB" sz="1600" b="1" baseline="0" dirty="0" smtClean="0"/>
                        <a:t>Ecuador has signed an agreement with OECD.</a:t>
                      </a:r>
                    </a:p>
                    <a:p>
                      <a:pPr marL="285750" indent="-285750">
                        <a:buFont typeface="Arial" panose="020B0604020202020204" pitchFamily="34" charset="0"/>
                        <a:buChar char="•"/>
                      </a:pPr>
                      <a:r>
                        <a:rPr lang="en-GB" sz="1600" b="1" baseline="0" dirty="0" smtClean="0"/>
                        <a:t>Senegal and Zambia </a:t>
                      </a:r>
                      <a:r>
                        <a:rPr lang="en-GB" sz="1600" b="0" baseline="0" dirty="0" smtClean="0"/>
                        <a:t>are</a:t>
                      </a:r>
                      <a:r>
                        <a:rPr lang="en-GB" sz="1600" b="1" baseline="0" dirty="0" smtClean="0"/>
                        <a:t> </a:t>
                      </a:r>
                      <a:r>
                        <a:rPr lang="en-GB" sz="1600" b="0" baseline="0" dirty="0" smtClean="0"/>
                        <a:t>finalising</a:t>
                      </a:r>
                      <a:r>
                        <a:rPr lang="en-GB" sz="1600" b="1" baseline="0" dirty="0" smtClean="0"/>
                        <a:t> </a:t>
                      </a:r>
                      <a:r>
                        <a:rPr lang="en-GB" sz="1600" baseline="0" dirty="0" smtClean="0"/>
                        <a:t>draft agreements with OECD – these countries have nominated NCs and NPMs</a:t>
                      </a:r>
                    </a:p>
                    <a:p>
                      <a:pPr marL="285750" indent="-285750">
                        <a:buFont typeface="Arial" panose="020B0604020202020204" pitchFamily="34" charset="0"/>
                        <a:buChar char="•"/>
                      </a:pPr>
                      <a:r>
                        <a:rPr lang="en-GB" sz="1600" b="1" baseline="0" dirty="0" smtClean="0"/>
                        <a:t>Guatemala, Rwanda </a:t>
                      </a:r>
                      <a:r>
                        <a:rPr lang="en-GB" sz="1600" b="0" baseline="0" dirty="0" smtClean="0"/>
                        <a:t>and</a:t>
                      </a:r>
                      <a:r>
                        <a:rPr lang="en-GB" sz="1600" b="1" baseline="0" dirty="0" smtClean="0"/>
                        <a:t> Tanzania </a:t>
                      </a:r>
                      <a:r>
                        <a:rPr lang="en-GB" sz="1600" b="0" baseline="0" dirty="0" smtClean="0"/>
                        <a:t>processing agreements with OECD and should be next to finalise</a:t>
                      </a:r>
                      <a:endParaRPr lang="en-GB" sz="1600" b="1" baseline="0" dirty="0" smtClean="0"/>
                    </a:p>
                    <a:p>
                      <a:pPr marL="285750" indent="-285750">
                        <a:buFont typeface="Arial" panose="020B0604020202020204" pitchFamily="34" charset="0"/>
                        <a:buChar char="•"/>
                      </a:pPr>
                      <a:r>
                        <a:rPr lang="en-GB" sz="1600" b="1" baseline="0" dirty="0" smtClean="0"/>
                        <a:t>Cambodia </a:t>
                      </a:r>
                      <a:r>
                        <a:rPr lang="en-GB" sz="1600" b="0" baseline="0" dirty="0" smtClean="0"/>
                        <a:t>is </a:t>
                      </a:r>
                      <a:r>
                        <a:rPr lang="en-GB" sz="1600" baseline="0" dirty="0" smtClean="0"/>
                        <a:t>processing agreement through its systems – this country has yet to confirm funding.</a:t>
                      </a:r>
                    </a:p>
                    <a:p>
                      <a:pPr marL="285750" indent="-285750">
                        <a:buFont typeface="Arial" panose="020B0604020202020204" pitchFamily="34" charset="0"/>
                        <a:buChar char="•"/>
                      </a:pPr>
                      <a:r>
                        <a:rPr lang="en-GB" sz="1600" b="1" baseline="0" dirty="0" smtClean="0"/>
                        <a:t>Sri Lanka</a:t>
                      </a:r>
                      <a:r>
                        <a:rPr lang="en-GB" sz="1600" b="0" baseline="0" dirty="0" smtClean="0"/>
                        <a:t> has been unable to confirm funding at this stage.</a:t>
                      </a:r>
                      <a:endParaRPr lang="en-GB" sz="1600" b="1" dirty="0"/>
                    </a:p>
                  </a:txBody>
                  <a:tcPr/>
                </a:tc>
              </a:tr>
            </a:tbl>
          </a:graphicData>
        </a:graphic>
      </p:graphicFrame>
      <p:sp>
        <p:nvSpPr>
          <p:cNvPr id="3" name="Slide Number Placeholder 2"/>
          <p:cNvSpPr>
            <a:spLocks noGrp="1"/>
          </p:cNvSpPr>
          <p:nvPr>
            <p:ph type="sldNum" sz="quarter" idx="4"/>
          </p:nvPr>
        </p:nvSpPr>
        <p:spPr/>
        <p:txBody>
          <a:bodyPr/>
          <a:lstStyle/>
          <a:p>
            <a:fld id="{85B40F36-E8C4-4DF3-A1E6-9A175CF93E0E}" type="slidenum">
              <a:rPr lang="en-US" smtClean="0"/>
              <a:pPr/>
              <a:t>15</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and actions taken (2)</a:t>
            </a:r>
            <a:endParaRPr lang="en-GB" b="1" dirty="0">
              <a:solidFill>
                <a:srgbClr val="000000"/>
              </a:solidFill>
            </a:endParaRPr>
          </a:p>
        </p:txBody>
      </p:sp>
    </p:spTree>
    <p:extLst>
      <p:ext uri="{BB962C8B-B14F-4D97-AF65-F5344CB8AC3E}">
        <p14:creationId xmlns:p14="http://schemas.microsoft.com/office/powerpoint/2010/main" val="260174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2320894"/>
              </p:ext>
            </p:extLst>
          </p:nvPr>
        </p:nvGraphicFramePr>
        <p:xfrm>
          <a:off x="468313" y="1340769"/>
          <a:ext cx="8218488" cy="5112420"/>
        </p:xfrm>
        <a:graphic>
          <a:graphicData uri="http://schemas.openxmlformats.org/drawingml/2006/table">
            <a:tbl>
              <a:tblPr firstRow="1" bandRow="1">
                <a:tableStyleId>{5C22544A-7EE6-4342-B048-85BDC9FD1C3A}</a:tableStyleId>
              </a:tblPr>
              <a:tblGrid>
                <a:gridCol w="4109244"/>
                <a:gridCol w="4109244"/>
              </a:tblGrid>
              <a:tr h="631860">
                <a:tc>
                  <a:txBody>
                    <a:bodyPr/>
                    <a:lstStyle/>
                    <a:p>
                      <a:r>
                        <a:rPr lang="en-GB" dirty="0" smtClean="0"/>
                        <a:t>Next steps</a:t>
                      </a:r>
                      <a:endParaRPr lang="en-GB" dirty="0"/>
                    </a:p>
                  </a:txBody>
                  <a:tcPr/>
                </a:tc>
                <a:tc>
                  <a:txBody>
                    <a:bodyPr/>
                    <a:lstStyle/>
                    <a:p>
                      <a:r>
                        <a:rPr lang="en-GB" dirty="0" smtClean="0"/>
                        <a:t>Actions</a:t>
                      </a:r>
                      <a:r>
                        <a:rPr lang="en-GB" baseline="0" dirty="0" smtClean="0"/>
                        <a:t> </a:t>
                      </a:r>
                      <a:r>
                        <a:rPr lang="en-GB" dirty="0" smtClean="0"/>
                        <a:t>taken</a:t>
                      </a:r>
                      <a:endParaRPr lang="en-GB"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rgbClr val="000000"/>
                          </a:solidFill>
                        </a:rPr>
                        <a:t>Participating countries establish agreements with development partners regarding contributions and support (e.g. international costs, in-country costs and activities)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rgbClr val="000000"/>
                          </a:solidFill>
                        </a:rPr>
                        <a:t>OECD to confirm with development partners agreements for support to the project – general contributions and country-specific contributions</a:t>
                      </a:r>
                    </a:p>
                    <a:p>
                      <a:pPr marL="285750" indent="-285750">
                        <a:buFont typeface="Arial" panose="020B0604020202020204" pitchFamily="34" charset="0"/>
                        <a:buChar char="•"/>
                      </a:pPr>
                      <a:endParaRPr lang="en-GB" b="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endParaRPr>
                    </a:p>
                    <a:p>
                      <a:endParaRPr lang="en-GB" dirty="0"/>
                    </a:p>
                  </a:txBody>
                  <a:tcPr/>
                </a:tc>
                <a:tc>
                  <a:txBody>
                    <a:bodyPr/>
                    <a:lstStyle/>
                    <a:p>
                      <a:pPr marL="285750" indent="-285750">
                        <a:buFont typeface="Arial" panose="020B0604020202020204" pitchFamily="34" charset="0"/>
                        <a:buChar char="•"/>
                      </a:pPr>
                      <a:r>
                        <a:rPr lang="en-GB" sz="1600" b="1" baseline="0" dirty="0" smtClean="0"/>
                        <a:t>Senegal </a:t>
                      </a:r>
                      <a:r>
                        <a:rPr lang="en-GB" sz="1600" baseline="0" dirty="0" smtClean="0"/>
                        <a:t>has established agreements with the </a:t>
                      </a:r>
                      <a:r>
                        <a:rPr lang="en-GB" sz="1600" b="1" baseline="0" dirty="0" smtClean="0"/>
                        <a:t>World Bank </a:t>
                      </a:r>
                      <a:r>
                        <a:rPr lang="en-GB" sz="1600" baseline="0" dirty="0" smtClean="0"/>
                        <a:t>and </a:t>
                      </a:r>
                      <a:r>
                        <a:rPr lang="en-GB" sz="1600" b="1" baseline="0" dirty="0" smtClean="0"/>
                        <a:t>France (AFD)</a:t>
                      </a:r>
                      <a:r>
                        <a:rPr lang="en-GB" sz="1600" baseline="0" dirty="0" smtClean="0"/>
                        <a:t>.</a:t>
                      </a:r>
                    </a:p>
                    <a:p>
                      <a:pPr marL="285750" indent="-285750">
                        <a:buFont typeface="Arial" panose="020B0604020202020204" pitchFamily="34" charset="0"/>
                        <a:buChar char="•"/>
                      </a:pPr>
                      <a:r>
                        <a:rPr lang="en-GB" sz="1600" b="1" baseline="0" dirty="0" smtClean="0"/>
                        <a:t>Guatemala</a:t>
                      </a:r>
                      <a:r>
                        <a:rPr lang="en-GB" sz="1600" baseline="0" dirty="0" smtClean="0"/>
                        <a:t> has established agreement with </a:t>
                      </a:r>
                      <a:r>
                        <a:rPr lang="en-GB" sz="1600" b="1" baseline="0" dirty="0" smtClean="0"/>
                        <a:t>IADB</a:t>
                      </a:r>
                    </a:p>
                    <a:p>
                      <a:pPr marL="285750" indent="-285750">
                        <a:buFont typeface="Arial" panose="020B0604020202020204" pitchFamily="34" charset="0"/>
                        <a:buChar char="•"/>
                      </a:pPr>
                      <a:r>
                        <a:rPr lang="en-GB" sz="1600" b="1" baseline="0" dirty="0" smtClean="0"/>
                        <a:t>Zambia</a:t>
                      </a:r>
                      <a:r>
                        <a:rPr lang="en-GB" sz="1600" baseline="0" dirty="0" smtClean="0"/>
                        <a:t> has established agreements with the </a:t>
                      </a:r>
                      <a:r>
                        <a:rPr lang="en-GB" sz="1600" b="1" baseline="0" dirty="0" smtClean="0"/>
                        <a:t>World Bank </a:t>
                      </a:r>
                      <a:r>
                        <a:rPr lang="en-GB" sz="1600" baseline="0" dirty="0" smtClean="0"/>
                        <a:t>and </a:t>
                      </a:r>
                      <a:r>
                        <a:rPr lang="en-GB" sz="1600" b="1" baseline="0" dirty="0" smtClean="0"/>
                        <a:t>DFID</a:t>
                      </a:r>
                    </a:p>
                    <a:p>
                      <a:pPr marL="285750" indent="-285750">
                        <a:buFont typeface="Arial" panose="020B0604020202020204" pitchFamily="34" charset="0"/>
                        <a:buChar char="•"/>
                      </a:pPr>
                      <a:r>
                        <a:rPr lang="en-GB" sz="1600" b="1" baseline="0" dirty="0" smtClean="0"/>
                        <a:t>Rwanda </a:t>
                      </a:r>
                      <a:r>
                        <a:rPr lang="en-GB" sz="1600" b="0" baseline="0" dirty="0" smtClean="0"/>
                        <a:t>and </a:t>
                      </a:r>
                      <a:r>
                        <a:rPr lang="en-GB" sz="1600" b="1" baseline="0" dirty="0" smtClean="0"/>
                        <a:t>Tanzania</a:t>
                      </a:r>
                      <a:r>
                        <a:rPr lang="en-GB" sz="1600" b="0" baseline="0" dirty="0" smtClean="0"/>
                        <a:t> have established agreements with </a:t>
                      </a:r>
                      <a:r>
                        <a:rPr lang="en-GB" sz="1600" b="1" baseline="0" dirty="0" smtClean="0"/>
                        <a:t>DFID</a:t>
                      </a:r>
                    </a:p>
                    <a:p>
                      <a:pPr marL="285750" indent="-285750">
                        <a:buFont typeface="Arial" panose="020B0604020202020204" pitchFamily="34" charset="0"/>
                        <a:buChar char="•"/>
                      </a:pPr>
                      <a:r>
                        <a:rPr lang="en-GB" sz="1600" b="1" dirty="0" smtClean="0"/>
                        <a:t>Cambodia</a:t>
                      </a:r>
                      <a:r>
                        <a:rPr lang="en-GB" sz="1600" dirty="0" smtClean="0"/>
                        <a:t> is in the process</a:t>
                      </a:r>
                      <a:r>
                        <a:rPr lang="en-GB" sz="1600" baseline="0" dirty="0" smtClean="0"/>
                        <a:t> of establishing agreements with the </a:t>
                      </a:r>
                      <a:r>
                        <a:rPr lang="en-GB" sz="1600" b="1" baseline="0" dirty="0" smtClean="0"/>
                        <a:t>World Bank</a:t>
                      </a:r>
                    </a:p>
                    <a:p>
                      <a:pPr marL="285750" indent="-285750">
                        <a:buFont typeface="Arial" panose="020B0604020202020204" pitchFamily="34" charset="0"/>
                        <a:buChar char="•"/>
                      </a:pPr>
                      <a:r>
                        <a:rPr lang="en-GB" sz="1600" baseline="0" dirty="0" smtClean="0"/>
                        <a:t>OECD has signed grant agreements with </a:t>
                      </a:r>
                      <a:r>
                        <a:rPr lang="en-GB" sz="1600" b="1" baseline="0" dirty="0" smtClean="0"/>
                        <a:t>Norway (</a:t>
                      </a:r>
                      <a:r>
                        <a:rPr lang="en-GB" sz="1600" b="1" baseline="0" dirty="0" err="1" smtClean="0"/>
                        <a:t>Norad</a:t>
                      </a:r>
                      <a:r>
                        <a:rPr lang="en-GB" sz="1600" b="1" baseline="0" dirty="0" smtClean="0"/>
                        <a:t>)</a:t>
                      </a:r>
                      <a:r>
                        <a:rPr lang="en-GB" sz="1600" baseline="0" dirty="0" smtClean="0"/>
                        <a:t>,  </a:t>
                      </a:r>
                      <a:r>
                        <a:rPr lang="en-GB" sz="1600" b="1" baseline="0" dirty="0" smtClean="0"/>
                        <a:t>UK (DFID)</a:t>
                      </a:r>
                      <a:r>
                        <a:rPr lang="en-GB" sz="1600" baseline="0" dirty="0" smtClean="0"/>
                        <a:t>, </a:t>
                      </a:r>
                      <a:r>
                        <a:rPr lang="en-GB" sz="1600" b="1" baseline="0" dirty="0" smtClean="0"/>
                        <a:t>Germany (BMZ/GIZ) </a:t>
                      </a:r>
                      <a:r>
                        <a:rPr lang="en-GB" sz="1600" baseline="0" dirty="0" smtClean="0"/>
                        <a:t>and </a:t>
                      </a:r>
                      <a:r>
                        <a:rPr lang="en-GB" sz="1600" b="1" baseline="0" dirty="0" smtClean="0"/>
                        <a:t>Korea. Japan (JICA) </a:t>
                      </a:r>
                      <a:r>
                        <a:rPr lang="en-GB" sz="1600" b="0" baseline="0" dirty="0" smtClean="0"/>
                        <a:t>and </a:t>
                      </a:r>
                      <a:r>
                        <a:rPr lang="en-GB" sz="1600" b="1" baseline="0" dirty="0" smtClean="0"/>
                        <a:t>Ireland (Irish Aid) </a:t>
                      </a:r>
                      <a:r>
                        <a:rPr lang="en-GB" sz="1600" b="0" baseline="0" dirty="0" smtClean="0"/>
                        <a:t>have indicated that they will provide support.</a:t>
                      </a:r>
                      <a:endParaRPr lang="en-GB" sz="1600" b="1" dirty="0"/>
                    </a:p>
                  </a:txBody>
                  <a:tcPr/>
                </a:tc>
              </a:tr>
            </a:tbl>
          </a:graphicData>
        </a:graphic>
      </p:graphicFrame>
      <p:sp>
        <p:nvSpPr>
          <p:cNvPr id="3" name="Slide Number Placeholder 2"/>
          <p:cNvSpPr>
            <a:spLocks noGrp="1"/>
          </p:cNvSpPr>
          <p:nvPr>
            <p:ph type="sldNum" sz="quarter" idx="4"/>
          </p:nvPr>
        </p:nvSpPr>
        <p:spPr/>
        <p:txBody>
          <a:bodyPr/>
          <a:lstStyle/>
          <a:p>
            <a:fld id="{85B40F36-E8C4-4DF3-A1E6-9A175CF93E0E}" type="slidenum">
              <a:rPr lang="en-US" smtClean="0"/>
              <a:pPr/>
              <a:t>16</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and actions taken (3)</a:t>
            </a:r>
            <a:endParaRPr lang="en-GB" b="1" dirty="0">
              <a:solidFill>
                <a:srgbClr val="000000"/>
              </a:solidFill>
            </a:endParaRPr>
          </a:p>
        </p:txBody>
      </p:sp>
    </p:spTree>
    <p:extLst>
      <p:ext uri="{BB962C8B-B14F-4D97-AF65-F5344CB8AC3E}">
        <p14:creationId xmlns:p14="http://schemas.microsoft.com/office/powerpoint/2010/main" val="3043387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62653753"/>
              </p:ext>
            </p:extLst>
          </p:nvPr>
        </p:nvGraphicFramePr>
        <p:xfrm>
          <a:off x="467544" y="1340768"/>
          <a:ext cx="8208144" cy="5265619"/>
        </p:xfrm>
        <a:graphic>
          <a:graphicData uri="http://schemas.openxmlformats.org/drawingml/2006/table">
            <a:tbl>
              <a:tblPr firstRow="1" bandRow="1">
                <a:tableStyleId>{5C22544A-7EE6-4342-B048-85BDC9FD1C3A}</a:tableStyleId>
              </a:tblPr>
              <a:tblGrid>
                <a:gridCol w="4104072"/>
                <a:gridCol w="4104072"/>
              </a:tblGrid>
              <a:tr h="356353">
                <a:tc>
                  <a:txBody>
                    <a:bodyPr/>
                    <a:lstStyle/>
                    <a:p>
                      <a:r>
                        <a:rPr lang="en-GB" dirty="0" smtClean="0"/>
                        <a:t>Next steps</a:t>
                      </a:r>
                      <a:endParaRPr lang="en-GB" dirty="0"/>
                    </a:p>
                  </a:txBody>
                  <a:tcPr/>
                </a:tc>
                <a:tc>
                  <a:txBody>
                    <a:bodyPr/>
                    <a:lstStyle/>
                    <a:p>
                      <a:r>
                        <a:rPr lang="en-GB" dirty="0" smtClean="0"/>
                        <a:t>Actions</a:t>
                      </a:r>
                      <a:r>
                        <a:rPr lang="en-GB" baseline="0" dirty="0" smtClean="0"/>
                        <a:t> </a:t>
                      </a:r>
                      <a:r>
                        <a:rPr lang="en-GB" dirty="0" smtClean="0"/>
                        <a:t>taken</a:t>
                      </a:r>
                      <a:endParaRPr lang="en-GB" dirty="0"/>
                    </a:p>
                  </a:txBody>
                  <a:tcPr/>
                </a:tc>
              </a:tr>
              <a:tr h="4899859">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rgbClr val="000000"/>
                          </a:solidFill>
                        </a:rPr>
                        <a:t>OECD to collate information regarding capacity-building experiences, specifically regarding student assessment and use of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endParaRPr>
                    </a:p>
                    <a:p>
                      <a:endParaRPr lang="en-GB" dirty="0"/>
                    </a:p>
                  </a:txBody>
                  <a:tcPr/>
                </a:tc>
                <a:tc>
                  <a:txBody>
                    <a:bodyPr/>
                    <a:lstStyle/>
                    <a:p>
                      <a:pPr marL="285750" indent="-285750">
                        <a:buFont typeface="Arial" panose="020B0604020202020204" pitchFamily="34" charset="0"/>
                        <a:buChar char="•"/>
                      </a:pPr>
                      <a:r>
                        <a:rPr lang="en-GB" sz="1600" baseline="0" dirty="0" err="1" smtClean="0"/>
                        <a:t>ToR</a:t>
                      </a:r>
                      <a:r>
                        <a:rPr lang="en-GB" sz="1600" baseline="0" dirty="0" smtClean="0"/>
                        <a:t> and plans for a </a:t>
                      </a:r>
                      <a:r>
                        <a:rPr lang="en-GB" sz="1600" b="1" baseline="0" dirty="0" smtClean="0"/>
                        <a:t>high level report </a:t>
                      </a:r>
                      <a:r>
                        <a:rPr lang="en-GB" sz="1600" baseline="0" dirty="0" smtClean="0"/>
                        <a:t>on the experiences of non-OECD countries participating in PISA prepared and agreed with the World Bank: </a:t>
                      </a:r>
                      <a:r>
                        <a:rPr lang="en-GB" sz="1600" b="1" baseline="0" dirty="0" err="1" smtClean="0"/>
                        <a:t>Marlaine</a:t>
                      </a:r>
                      <a:r>
                        <a:rPr lang="en-GB" sz="1600" b="1" baseline="0" dirty="0" smtClean="0"/>
                        <a:t> Lockheed </a:t>
                      </a:r>
                      <a:r>
                        <a:rPr lang="en-GB" sz="1600" b="0" baseline="0" dirty="0" smtClean="0"/>
                        <a:t>approached</a:t>
                      </a:r>
                      <a:r>
                        <a:rPr lang="en-GB" sz="1600" b="1" baseline="0" dirty="0" smtClean="0"/>
                        <a:t> </a:t>
                      </a:r>
                      <a:r>
                        <a:rPr lang="en-GB" sz="1600" b="0" baseline="0" dirty="0" smtClean="0"/>
                        <a:t>to lead the work</a:t>
                      </a:r>
                      <a:r>
                        <a:rPr lang="en-GB" sz="1600" baseline="0" dirty="0" smtClean="0"/>
                        <a:t>.</a:t>
                      </a:r>
                    </a:p>
                    <a:p>
                      <a:pPr marL="285750" indent="-285750">
                        <a:buFont typeface="Arial" panose="020B0604020202020204" pitchFamily="34" charset="0"/>
                        <a:buChar char="•"/>
                      </a:pPr>
                      <a:r>
                        <a:rPr lang="en-GB" sz="1600" baseline="0" dirty="0" smtClean="0"/>
                        <a:t>High level report to be launched in early 2015 and to inform </a:t>
                      </a:r>
                      <a:r>
                        <a:rPr lang="en-GB" sz="1600" b="1" baseline="0" dirty="0" smtClean="0"/>
                        <a:t>peer-to-peer learning activities </a:t>
                      </a:r>
                      <a:r>
                        <a:rPr lang="en-GB" sz="1600" baseline="0" dirty="0" smtClean="0"/>
                        <a:t>in 2015, 2016 and 2017</a:t>
                      </a:r>
                    </a:p>
                    <a:p>
                      <a:pPr marL="285750" indent="-285750">
                        <a:buFont typeface="Arial" panose="020B0604020202020204" pitchFamily="34" charset="0"/>
                        <a:buChar char="•"/>
                      </a:pPr>
                      <a:r>
                        <a:rPr lang="en-GB" sz="1600" baseline="0" dirty="0" smtClean="0"/>
                        <a:t>Capacity needs analysis completed for </a:t>
                      </a:r>
                      <a:r>
                        <a:rPr lang="en-GB" sz="1600" b="1" baseline="0" dirty="0" smtClean="0"/>
                        <a:t>Ecuador, Senegal and Zambia</a:t>
                      </a:r>
                      <a:r>
                        <a:rPr lang="en-GB" sz="1600" baseline="0" dirty="0" smtClean="0"/>
                        <a:t>.</a:t>
                      </a:r>
                    </a:p>
                    <a:p>
                      <a:pPr marL="285750" indent="-285750">
                        <a:buFont typeface="Arial" panose="020B0604020202020204" pitchFamily="34" charset="0"/>
                        <a:buChar char="•"/>
                      </a:pPr>
                      <a:r>
                        <a:rPr lang="en-GB" sz="1600" baseline="0" dirty="0" smtClean="0"/>
                        <a:t>Capacity needs analysis planned for </a:t>
                      </a:r>
                      <a:r>
                        <a:rPr lang="en-GB" sz="1600" b="1" baseline="0" dirty="0" smtClean="0"/>
                        <a:t>Rwanda</a:t>
                      </a:r>
                      <a:r>
                        <a:rPr lang="en-GB" sz="1600" baseline="0" dirty="0" smtClean="0"/>
                        <a:t> and </a:t>
                      </a:r>
                      <a:r>
                        <a:rPr lang="en-GB" sz="1600" b="1" baseline="0" dirty="0" smtClean="0"/>
                        <a:t>Tanzania </a:t>
                      </a:r>
                      <a:r>
                        <a:rPr lang="en-GB" sz="1600" baseline="0" dirty="0" smtClean="0"/>
                        <a:t>in July and </a:t>
                      </a:r>
                      <a:r>
                        <a:rPr lang="en-GB" sz="1600" b="1" baseline="0" dirty="0" smtClean="0"/>
                        <a:t>Guatemala</a:t>
                      </a:r>
                      <a:r>
                        <a:rPr lang="en-GB" sz="1600" baseline="0" dirty="0" smtClean="0"/>
                        <a:t> in August.</a:t>
                      </a:r>
                    </a:p>
                    <a:p>
                      <a:pPr marL="285750" indent="-285750">
                        <a:buFont typeface="Arial" panose="020B0604020202020204" pitchFamily="34" charset="0"/>
                        <a:buChar char="•"/>
                      </a:pPr>
                      <a:r>
                        <a:rPr lang="en-GB" sz="1600" baseline="0" dirty="0" smtClean="0"/>
                        <a:t>Capacity building programmes designed for </a:t>
                      </a:r>
                      <a:r>
                        <a:rPr lang="en-GB" sz="1600" b="1" baseline="0" dirty="0" smtClean="0"/>
                        <a:t>all participating countries </a:t>
                      </a:r>
                      <a:r>
                        <a:rPr lang="en-GB" sz="1600" baseline="0" dirty="0" smtClean="0"/>
                        <a:t>by December 2014</a:t>
                      </a:r>
                      <a:endParaRPr lang="en-GB" sz="1600" dirty="0"/>
                    </a:p>
                  </a:txBody>
                  <a:tcPr/>
                </a:tc>
              </a:tr>
            </a:tbl>
          </a:graphicData>
        </a:graphic>
      </p:graphicFrame>
      <p:sp>
        <p:nvSpPr>
          <p:cNvPr id="3" name="Slide Number Placeholder 2"/>
          <p:cNvSpPr>
            <a:spLocks noGrp="1"/>
          </p:cNvSpPr>
          <p:nvPr>
            <p:ph type="sldNum" sz="quarter" idx="4"/>
          </p:nvPr>
        </p:nvSpPr>
        <p:spPr/>
        <p:txBody>
          <a:bodyPr/>
          <a:lstStyle/>
          <a:p>
            <a:fld id="{85B40F36-E8C4-4DF3-A1E6-9A175CF93E0E}" type="slidenum">
              <a:rPr lang="en-US" smtClean="0"/>
              <a:pPr/>
              <a:t>17</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and actions taken (4)</a:t>
            </a:r>
            <a:endParaRPr lang="en-GB" b="1" dirty="0">
              <a:solidFill>
                <a:srgbClr val="000000"/>
              </a:solidFill>
            </a:endParaRPr>
          </a:p>
        </p:txBody>
      </p:sp>
    </p:spTree>
    <p:extLst>
      <p:ext uri="{BB962C8B-B14F-4D97-AF65-F5344CB8AC3E}">
        <p14:creationId xmlns:p14="http://schemas.microsoft.com/office/powerpoint/2010/main" val="349811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1463091"/>
              </p:ext>
            </p:extLst>
          </p:nvPr>
        </p:nvGraphicFramePr>
        <p:xfrm>
          <a:off x="467544" y="981245"/>
          <a:ext cx="8218488" cy="5832132"/>
        </p:xfrm>
        <a:graphic>
          <a:graphicData uri="http://schemas.openxmlformats.org/drawingml/2006/table">
            <a:tbl>
              <a:tblPr firstRow="1" bandRow="1">
                <a:tableStyleId>{5C22544A-7EE6-4342-B048-85BDC9FD1C3A}</a:tableStyleId>
              </a:tblPr>
              <a:tblGrid>
                <a:gridCol w="4109244"/>
                <a:gridCol w="4109244"/>
              </a:tblGrid>
              <a:tr h="528612">
                <a:tc>
                  <a:txBody>
                    <a:bodyPr/>
                    <a:lstStyle/>
                    <a:p>
                      <a:r>
                        <a:rPr lang="en-GB" dirty="0" smtClean="0"/>
                        <a:t>Next steps</a:t>
                      </a:r>
                      <a:endParaRPr lang="en-GB" dirty="0"/>
                    </a:p>
                  </a:txBody>
                  <a:tcPr/>
                </a:tc>
                <a:tc>
                  <a:txBody>
                    <a:bodyPr/>
                    <a:lstStyle/>
                    <a:p>
                      <a:r>
                        <a:rPr lang="en-GB" dirty="0" smtClean="0"/>
                        <a:t>Actions</a:t>
                      </a:r>
                      <a:r>
                        <a:rPr lang="en-GB" baseline="0" dirty="0" smtClean="0"/>
                        <a:t> </a:t>
                      </a:r>
                      <a:r>
                        <a:rPr lang="en-GB" dirty="0" smtClean="0"/>
                        <a:t>taken</a:t>
                      </a:r>
                      <a:endParaRPr lang="en-GB" dirty="0"/>
                    </a:p>
                  </a:txBody>
                  <a:tcPr/>
                </a:tc>
              </a:tr>
              <a:tr h="5016004">
                <a:tc>
                  <a:txBody>
                    <a:bodyPr/>
                    <a:lstStyle/>
                    <a:p>
                      <a:pPr marL="285750" indent="-285750">
                        <a:buFont typeface="Arial" panose="020B0604020202020204" pitchFamily="34" charset="0"/>
                        <a:buChar char="•"/>
                      </a:pPr>
                      <a:r>
                        <a:rPr lang="en-GB" dirty="0" smtClean="0">
                          <a:solidFill>
                            <a:srgbClr val="000000"/>
                          </a:solidFill>
                        </a:rPr>
                        <a:t>OECD to confirm with other agencies arrangements for technical partnerships and collaboration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endParaRPr>
                    </a:p>
                    <a:p>
                      <a:endParaRPr lang="en-GB" dirty="0"/>
                    </a:p>
                  </a:txBody>
                  <a:tcPr/>
                </a:tc>
                <a:tc>
                  <a:txBody>
                    <a:bodyPr/>
                    <a:lstStyle/>
                    <a:p>
                      <a:pPr marL="285750" indent="-285750">
                        <a:buFont typeface="Arial" panose="020B0604020202020204" pitchFamily="34" charset="0"/>
                        <a:buChar char="•"/>
                      </a:pPr>
                      <a:r>
                        <a:rPr lang="en-GB" baseline="0" dirty="0" smtClean="0"/>
                        <a:t>Technical partnerships and collaboration established with UIS and UNICEF, particularly on OOS 15 year-olds and system level data (UIS)</a:t>
                      </a:r>
                    </a:p>
                    <a:p>
                      <a:pPr marL="285750" indent="-285750">
                        <a:buFont typeface="Arial" panose="020B0604020202020204" pitchFamily="34" charset="0"/>
                        <a:buChar char="•"/>
                      </a:pPr>
                      <a:r>
                        <a:rPr lang="en-GB" baseline="0" dirty="0" smtClean="0"/>
                        <a:t>Dialogue continued with PASEC, SACMEQ and LLECE with a view to establishing technical partnerships and collaboration </a:t>
                      </a:r>
                    </a:p>
                    <a:p>
                      <a:pPr marL="285750" indent="-285750">
                        <a:buFont typeface="Arial" panose="020B0604020202020204" pitchFamily="34" charset="0"/>
                        <a:buChar char="•"/>
                      </a:pPr>
                      <a:r>
                        <a:rPr lang="en-GB" baseline="0" dirty="0" err="1" smtClean="0"/>
                        <a:t>ToR</a:t>
                      </a:r>
                      <a:r>
                        <a:rPr lang="en-GB" baseline="0" dirty="0" smtClean="0"/>
                        <a:t> for a review of assessment programmes prepared and agreed with World Bank – ACER  to be commissioned</a:t>
                      </a:r>
                    </a:p>
                    <a:p>
                      <a:pPr marL="285750" indent="-285750">
                        <a:buFont typeface="Arial" panose="020B0604020202020204" pitchFamily="34" charset="0"/>
                        <a:buChar char="•"/>
                      </a:pPr>
                      <a:r>
                        <a:rPr lang="en-GB" baseline="0" dirty="0" smtClean="0"/>
                        <a:t>Contributions to LMTF, education in the post-2015 agenda and EFA through UNESCO/UIS and EFA SC and EFA TAG</a:t>
                      </a:r>
                    </a:p>
                    <a:p>
                      <a:pPr marL="285750" indent="-285750">
                        <a:buFont typeface="Arial" panose="020B0604020202020204" pitchFamily="34" charset="0"/>
                        <a:buChar char="•"/>
                      </a:pPr>
                      <a:r>
                        <a:rPr lang="en-GB" baseline="0" dirty="0" smtClean="0"/>
                        <a:t>Collaboration with EFA GMR</a:t>
                      </a:r>
                    </a:p>
                    <a:p>
                      <a:pPr marL="285750" indent="-285750">
                        <a:buFont typeface="Arial" panose="020B0604020202020204" pitchFamily="34" charset="0"/>
                        <a:buChar char="•"/>
                      </a:pPr>
                      <a:endParaRPr lang="en-GB" dirty="0"/>
                    </a:p>
                  </a:txBody>
                  <a:tcPr/>
                </a:tc>
              </a:tr>
            </a:tbl>
          </a:graphicData>
        </a:graphic>
      </p:graphicFrame>
      <p:sp>
        <p:nvSpPr>
          <p:cNvPr id="3" name="Slide Number Placeholder 2"/>
          <p:cNvSpPr>
            <a:spLocks noGrp="1"/>
          </p:cNvSpPr>
          <p:nvPr>
            <p:ph type="sldNum" sz="quarter" idx="4"/>
          </p:nvPr>
        </p:nvSpPr>
        <p:spPr/>
        <p:txBody>
          <a:bodyPr/>
          <a:lstStyle/>
          <a:p>
            <a:fld id="{85B40F36-E8C4-4DF3-A1E6-9A175CF93E0E}" type="slidenum">
              <a:rPr lang="en-US" smtClean="0"/>
              <a:pPr/>
              <a:t>18</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and actions taken (5)</a:t>
            </a:r>
            <a:endParaRPr lang="en-GB" b="1" dirty="0">
              <a:solidFill>
                <a:srgbClr val="000000"/>
              </a:solidFill>
            </a:endParaRPr>
          </a:p>
        </p:txBody>
      </p:sp>
    </p:spTree>
    <p:extLst>
      <p:ext uri="{BB962C8B-B14F-4D97-AF65-F5344CB8AC3E}">
        <p14:creationId xmlns:p14="http://schemas.microsoft.com/office/powerpoint/2010/main" val="1869348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85205817"/>
              </p:ext>
            </p:extLst>
          </p:nvPr>
        </p:nvGraphicFramePr>
        <p:xfrm>
          <a:off x="467544" y="1340769"/>
          <a:ext cx="8280920" cy="4736432"/>
        </p:xfrm>
        <a:graphic>
          <a:graphicData uri="http://schemas.openxmlformats.org/drawingml/2006/table">
            <a:tbl>
              <a:tblPr firstRow="1" bandRow="1">
                <a:tableStyleId>{5C22544A-7EE6-4342-B048-85BDC9FD1C3A}</a:tableStyleId>
              </a:tblPr>
              <a:tblGrid>
                <a:gridCol w="4140460"/>
                <a:gridCol w="4140460"/>
              </a:tblGrid>
              <a:tr h="309848">
                <a:tc>
                  <a:txBody>
                    <a:bodyPr/>
                    <a:lstStyle/>
                    <a:p>
                      <a:r>
                        <a:rPr lang="en-GB" dirty="0" smtClean="0"/>
                        <a:t>Next steps</a:t>
                      </a:r>
                      <a:endParaRPr lang="en-GB" dirty="0"/>
                    </a:p>
                  </a:txBody>
                  <a:tcPr/>
                </a:tc>
                <a:tc>
                  <a:txBody>
                    <a:bodyPr/>
                    <a:lstStyle/>
                    <a:p>
                      <a:r>
                        <a:rPr lang="en-GB" dirty="0" smtClean="0"/>
                        <a:t>Actions</a:t>
                      </a:r>
                      <a:r>
                        <a:rPr lang="en-GB" baseline="0" dirty="0" smtClean="0"/>
                        <a:t> </a:t>
                      </a:r>
                      <a:r>
                        <a:rPr lang="en-GB" dirty="0" smtClean="0"/>
                        <a:t>taken</a:t>
                      </a:r>
                      <a:endParaRPr lang="en-GB" dirty="0"/>
                    </a:p>
                  </a:txBody>
                  <a:tcPr/>
                </a:tc>
              </a:tr>
              <a:tr h="4370672">
                <a:tc>
                  <a:txBody>
                    <a:bodyPr/>
                    <a:lstStyle/>
                    <a:p>
                      <a:pPr marL="285750" indent="-285750">
                        <a:buFont typeface="Arial" panose="020B0604020202020204" pitchFamily="34" charset="0"/>
                        <a:buChar char="•"/>
                      </a:pPr>
                      <a:r>
                        <a:rPr lang="en-GB" dirty="0" smtClean="0">
                          <a:solidFill>
                            <a:srgbClr val="000000"/>
                          </a:solidFill>
                        </a:rPr>
                        <a:t>First meetings of International Steering Group and Technical Advisory Group (including capacity-building)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endParaRPr>
                    </a:p>
                    <a:p>
                      <a:endParaRPr lang="en-GB" dirty="0"/>
                    </a:p>
                  </a:txBody>
                  <a:tcPr/>
                </a:tc>
                <a:tc>
                  <a:txBody>
                    <a:bodyPr/>
                    <a:lstStyle/>
                    <a:p>
                      <a:pPr marL="285750" indent="-285750">
                        <a:buFont typeface="Arial" panose="020B0604020202020204" pitchFamily="34" charset="0"/>
                        <a:buChar char="•"/>
                      </a:pPr>
                      <a:r>
                        <a:rPr lang="en-GB" sz="1800" b="1" baseline="0" dirty="0" smtClean="0"/>
                        <a:t>The first meeting of the International Advisory Group from 27-28 May 2014.</a:t>
                      </a:r>
                      <a:endParaRPr kumimoji="0" lang="en-GB" sz="180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kumimoji="0" lang="en-GB"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en-GB" sz="1800" b="1" kern="1200" dirty="0" smtClean="0">
                          <a:solidFill>
                            <a:schemeClr val="dk1"/>
                          </a:solidFill>
                          <a:effectLst/>
                          <a:latin typeface="+mn-lt"/>
                          <a:ea typeface="+mn-ea"/>
                          <a:cs typeface="+mn-cs"/>
                        </a:rPr>
                        <a:t>First meeting of the TAG </a:t>
                      </a:r>
                      <a:r>
                        <a:rPr kumimoji="0" lang="en-GB" sz="1800" kern="1200" dirty="0" smtClean="0">
                          <a:solidFill>
                            <a:schemeClr val="dk1"/>
                          </a:solidFill>
                          <a:effectLst/>
                          <a:latin typeface="+mn-lt"/>
                          <a:ea typeface="+mn-ea"/>
                          <a:cs typeface="+mn-cs"/>
                        </a:rPr>
                        <a:t>planned for November 2014, following appointment of IC(s) – </a:t>
                      </a:r>
                      <a:r>
                        <a:rPr kumimoji="0" lang="en-GB" sz="1800" kern="1200" dirty="0" err="1" smtClean="0">
                          <a:solidFill>
                            <a:schemeClr val="dk1"/>
                          </a:solidFill>
                          <a:effectLst/>
                          <a:latin typeface="+mn-lt"/>
                          <a:ea typeface="+mn-ea"/>
                          <a:cs typeface="+mn-cs"/>
                        </a:rPr>
                        <a:t>ToR</a:t>
                      </a:r>
                      <a:r>
                        <a:rPr kumimoji="0" lang="en-GB" sz="1800" kern="1200" dirty="0" smtClean="0">
                          <a:solidFill>
                            <a:schemeClr val="dk1"/>
                          </a:solidFill>
                          <a:effectLst/>
                          <a:latin typeface="+mn-lt"/>
                          <a:ea typeface="+mn-ea"/>
                          <a:cs typeface="+mn-cs"/>
                        </a:rPr>
                        <a:t> for TAG included in folder for noting and written feedback</a:t>
                      </a:r>
                      <a:endParaRPr lang="en-GB" sz="1800" dirty="0"/>
                    </a:p>
                  </a:txBody>
                  <a:tcPr/>
                </a:tc>
              </a:tr>
            </a:tbl>
          </a:graphicData>
        </a:graphic>
      </p:graphicFrame>
      <p:sp>
        <p:nvSpPr>
          <p:cNvPr id="3" name="Slide Number Placeholder 2"/>
          <p:cNvSpPr>
            <a:spLocks noGrp="1"/>
          </p:cNvSpPr>
          <p:nvPr>
            <p:ph type="sldNum" sz="quarter" idx="4"/>
          </p:nvPr>
        </p:nvSpPr>
        <p:spPr/>
        <p:txBody>
          <a:bodyPr/>
          <a:lstStyle/>
          <a:p>
            <a:fld id="{85B40F36-E8C4-4DF3-A1E6-9A175CF93E0E}" type="slidenum">
              <a:rPr lang="en-US" smtClean="0"/>
              <a:pPr/>
              <a:t>19</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and actions taken (6)</a:t>
            </a:r>
            <a:endParaRPr lang="en-GB" b="1" dirty="0">
              <a:solidFill>
                <a:srgbClr val="000000"/>
              </a:solidFill>
            </a:endParaRPr>
          </a:p>
        </p:txBody>
      </p:sp>
    </p:spTree>
    <p:extLst>
      <p:ext uri="{BB962C8B-B14F-4D97-AF65-F5344CB8AC3E}">
        <p14:creationId xmlns:p14="http://schemas.microsoft.com/office/powerpoint/2010/main" val="53046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43608" y="260648"/>
            <a:ext cx="8100392" cy="1022400"/>
          </a:xfrm>
        </p:spPr>
        <p:txBody>
          <a:bodyPr>
            <a:noAutofit/>
          </a:bodyPr>
          <a:lstStyle/>
          <a:p>
            <a:r>
              <a:rPr lang="en-GB" sz="2800" dirty="0" smtClean="0"/>
              <a:t>PISA for Development</a:t>
            </a:r>
            <a:r>
              <a:rPr lang="en-GB" sz="2800" b="1" dirty="0" smtClean="0"/>
              <a:t/>
            </a:r>
            <a:br>
              <a:rPr lang="en-GB" sz="2800" b="1" dirty="0" smtClean="0"/>
            </a:br>
            <a:r>
              <a:rPr lang="en-GB" sz="2800" b="1" dirty="0" smtClean="0"/>
              <a:t>International Advisory </a:t>
            </a:r>
            <a:r>
              <a:rPr lang="en-GB" sz="2800" b="1" dirty="0"/>
              <a:t>G</a:t>
            </a:r>
            <a:r>
              <a:rPr lang="en-GB" sz="2800" b="1" dirty="0" smtClean="0"/>
              <a:t>roup Meeting</a:t>
            </a:r>
            <a:endParaRPr lang="en-GB" sz="2400" b="1" dirty="0">
              <a:solidFill>
                <a:srgbClr val="000000"/>
              </a:solidFill>
            </a:endParaRPr>
          </a:p>
        </p:txBody>
      </p:sp>
      <p:sp>
        <p:nvSpPr>
          <p:cNvPr id="6" name="Slide Number Placeholder 5"/>
          <p:cNvSpPr>
            <a:spLocks noGrp="1"/>
          </p:cNvSpPr>
          <p:nvPr>
            <p:ph type="sldNum" sz="quarter" idx="4"/>
          </p:nvPr>
        </p:nvSpPr>
        <p:spPr>
          <a:xfrm>
            <a:off x="8640000" y="5476082"/>
            <a:ext cx="342000" cy="244800"/>
          </a:xfrm>
        </p:spPr>
        <p:txBody>
          <a:bodyPr/>
          <a:lstStyle/>
          <a:p>
            <a:fld id="{85B40F36-E8C4-4DF3-A1E6-9A175CF93E0E}" type="slidenum">
              <a:rPr lang="en-US" smtClean="0"/>
              <a:pPr/>
              <a:t>2</a:t>
            </a:fld>
            <a:endParaRPr lang="en-US" dirty="0"/>
          </a:p>
        </p:txBody>
      </p:sp>
      <p:sp>
        <p:nvSpPr>
          <p:cNvPr id="7" name="TextBox 6"/>
          <p:cNvSpPr txBox="1"/>
          <p:nvPr/>
        </p:nvSpPr>
        <p:spPr>
          <a:xfrm>
            <a:off x="683568" y="1988840"/>
            <a:ext cx="7992888" cy="4755148"/>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Review and formal adoption of the Terms of Reference for the International Advisory Group (IAG), including annual report content, and election of two </a:t>
            </a:r>
            <a:r>
              <a:rPr lang="en-GB" sz="2400" dirty="0" smtClean="0"/>
              <a:t>Co-Chairs</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Up-date on progress with the PISA for Development project, including </a:t>
            </a:r>
            <a:r>
              <a:rPr lang="en-GB" sz="2400" dirty="0" smtClean="0"/>
              <a:t>timeline</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Discussion and agreement on the main technical issues to be addressed and the best options for tackling these, based on the first set of technical papers that have been commissioned</a:t>
            </a:r>
          </a:p>
          <a:p>
            <a:pPr marL="628650" lvl="0" indent="-628650">
              <a:spcBef>
                <a:spcPts val="1800"/>
              </a:spcBef>
              <a:spcAft>
                <a:spcPts val="600"/>
              </a:spcAft>
              <a:buFont typeface="Wingdings" pitchFamily="2" charset="2"/>
              <a:buChar char="q"/>
            </a:pPr>
            <a:endParaRPr lang="en-GB" sz="2400" dirty="0" smtClean="0">
              <a:solidFill>
                <a:schemeClr val="bg2">
                  <a:lumMod val="50000"/>
                </a:schemeClr>
              </a:solidFill>
            </a:endParaRPr>
          </a:p>
        </p:txBody>
      </p:sp>
      <p:sp>
        <p:nvSpPr>
          <p:cNvPr id="10" name="Rectangle 9"/>
          <p:cNvSpPr/>
          <p:nvPr/>
        </p:nvSpPr>
        <p:spPr>
          <a:xfrm>
            <a:off x="2411760" y="1340768"/>
            <a:ext cx="6264696" cy="461665"/>
          </a:xfrm>
          <a:prstGeom prst="rect">
            <a:avLst/>
          </a:prstGeom>
        </p:spPr>
        <p:txBody>
          <a:bodyPr wrap="square">
            <a:spAutoFit/>
          </a:bodyPr>
          <a:lstStyle/>
          <a:p>
            <a:pPr algn="r"/>
            <a:r>
              <a:rPr lang="en-GB" sz="2400" b="1" i="1" dirty="0" smtClean="0">
                <a:solidFill>
                  <a:srgbClr val="FF0000"/>
                </a:solidFill>
              </a:rPr>
              <a:t>Expected Results from Meeting</a:t>
            </a:r>
            <a:endParaRPr lang="en-GB"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solidFill>
                  <a:srgbClr val="000000"/>
                </a:solidFill>
              </a:rPr>
              <a:t>Tendering process to </a:t>
            </a:r>
            <a:r>
              <a:rPr lang="en-GB" smtClean="0">
                <a:solidFill>
                  <a:srgbClr val="000000"/>
                </a:solidFill>
              </a:rPr>
              <a:t>commission International Contractor </a:t>
            </a:r>
            <a:r>
              <a:rPr lang="en-GB" dirty="0" smtClean="0">
                <a:solidFill>
                  <a:srgbClr val="000000"/>
                </a:solidFill>
              </a:rPr>
              <a:t>(s) by OECD to support project implementation</a:t>
            </a:r>
          </a:p>
          <a:p>
            <a:r>
              <a:rPr lang="en-GB" dirty="0" smtClean="0">
                <a:solidFill>
                  <a:srgbClr val="000000"/>
                </a:solidFill>
              </a:rPr>
              <a:t>Project implementation:</a:t>
            </a:r>
          </a:p>
          <a:p>
            <a:pPr>
              <a:buFontTx/>
              <a:buChar char="-"/>
            </a:pPr>
            <a:r>
              <a:rPr lang="en-GB" dirty="0">
                <a:solidFill>
                  <a:srgbClr val="000000"/>
                </a:solidFill>
              </a:rPr>
              <a:t>D</a:t>
            </a:r>
            <a:r>
              <a:rPr lang="en-GB" dirty="0" smtClean="0">
                <a:solidFill>
                  <a:srgbClr val="000000"/>
                </a:solidFill>
              </a:rPr>
              <a:t>esign, planning and coordination (including capacity assessment, capacity building planning for participating countries and project implementation plans);</a:t>
            </a:r>
          </a:p>
          <a:p>
            <a:pPr>
              <a:buFontTx/>
              <a:buChar char="-"/>
            </a:pPr>
            <a:r>
              <a:rPr lang="en-GB" dirty="0" smtClean="0">
                <a:solidFill>
                  <a:srgbClr val="000000"/>
                </a:solidFill>
              </a:rPr>
              <a:t>Technical development</a:t>
            </a:r>
          </a:p>
          <a:p>
            <a:pPr>
              <a:buFontTx/>
              <a:buChar char="-"/>
            </a:pPr>
            <a:r>
              <a:rPr lang="en-GB" dirty="0" smtClean="0">
                <a:solidFill>
                  <a:srgbClr val="000000"/>
                </a:solidFill>
              </a:rPr>
              <a:t>Field trials and main data collection;</a:t>
            </a:r>
          </a:p>
          <a:p>
            <a:pPr>
              <a:buFontTx/>
              <a:buChar char="-"/>
            </a:pPr>
            <a:r>
              <a:rPr lang="en-GB" dirty="0" smtClean="0">
                <a:solidFill>
                  <a:srgbClr val="000000"/>
                </a:solidFill>
              </a:rPr>
              <a:t>Analysis and reporting</a:t>
            </a:r>
          </a:p>
          <a:p>
            <a:pPr>
              <a:buFontTx/>
              <a:buChar char="-"/>
            </a:pPr>
            <a:r>
              <a:rPr lang="en-GB" dirty="0" smtClean="0">
                <a:solidFill>
                  <a:srgbClr val="000000"/>
                </a:solidFill>
              </a:rPr>
              <a:t>Post-pilot governance</a:t>
            </a:r>
            <a:endParaRPr lang="en-GB" dirty="0">
              <a:solidFill>
                <a:srgbClr val="000000"/>
              </a:solidFill>
            </a:endParaRPr>
          </a:p>
        </p:txBody>
      </p:sp>
      <p:sp>
        <p:nvSpPr>
          <p:cNvPr id="3" name="Slide Number Placeholder 2"/>
          <p:cNvSpPr>
            <a:spLocks noGrp="1"/>
          </p:cNvSpPr>
          <p:nvPr>
            <p:ph type="sldNum" sz="quarter" idx="4"/>
          </p:nvPr>
        </p:nvSpPr>
        <p:spPr/>
        <p:txBody>
          <a:bodyPr/>
          <a:lstStyle/>
          <a:p>
            <a:fld id="{85B40F36-E8C4-4DF3-A1E6-9A175CF93E0E}" type="slidenum">
              <a:rPr lang="en-US" smtClean="0"/>
              <a:pPr/>
              <a:t>20</a:t>
            </a:fld>
            <a:endParaRPr lang="en-US" dirty="0"/>
          </a:p>
        </p:txBody>
      </p:sp>
      <p:sp>
        <p:nvSpPr>
          <p:cNvPr id="4" name="Title 3"/>
          <p:cNvSpPr>
            <a:spLocks noGrp="1"/>
          </p:cNvSpPr>
          <p:nvPr>
            <p:ph type="title"/>
          </p:nvPr>
        </p:nvSpPr>
        <p:spPr/>
        <p:txBody>
          <a:bodyPr/>
          <a:lstStyle/>
          <a:p>
            <a:r>
              <a:rPr lang="en-GB" b="1" dirty="0" smtClean="0">
                <a:solidFill>
                  <a:srgbClr val="000000"/>
                </a:solidFill>
              </a:rPr>
              <a:t>Next steps (7)</a:t>
            </a:r>
            <a:endParaRPr lang="en-GB" b="1" dirty="0">
              <a:solidFill>
                <a:srgbClr val="000000"/>
              </a:solidFill>
            </a:endParaRPr>
          </a:p>
        </p:txBody>
      </p:sp>
    </p:spTree>
    <p:extLst>
      <p:ext uri="{BB962C8B-B14F-4D97-AF65-F5344CB8AC3E}">
        <p14:creationId xmlns:p14="http://schemas.microsoft.com/office/powerpoint/2010/main" val="3560351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a:r>
              <a:rPr lang="en-US" baseline="30000" dirty="0">
                <a:solidFill>
                  <a:srgbClr val="0070C0"/>
                </a:solidFill>
              </a:rPr>
              <a:t>PISA for Development: Prospective Timeline </a:t>
            </a:r>
            <a:r>
              <a:rPr lang="en-US" baseline="30000" dirty="0" smtClean="0">
                <a:solidFill>
                  <a:srgbClr val="0070C0"/>
                </a:solidFill>
              </a:rPr>
              <a:t>–</a:t>
            </a:r>
            <a:br>
              <a:rPr lang="en-US" baseline="30000" dirty="0" smtClean="0">
                <a:solidFill>
                  <a:srgbClr val="0070C0"/>
                </a:solidFill>
              </a:rPr>
            </a:br>
            <a:r>
              <a:rPr lang="en-US" baseline="30000" dirty="0" smtClean="0">
                <a:solidFill>
                  <a:srgbClr val="0070C0"/>
                </a:solidFill>
              </a:rPr>
              <a:t>Meetings </a:t>
            </a:r>
            <a:r>
              <a:rPr lang="en-US" baseline="30000" dirty="0">
                <a:solidFill>
                  <a:srgbClr val="0070C0"/>
                </a:solidFill>
              </a:rPr>
              <a:t>&amp; Phases</a:t>
            </a:r>
          </a:p>
        </p:txBody>
      </p:sp>
      <p:sp>
        <p:nvSpPr>
          <p:cNvPr id="5" name="TextBox 4"/>
          <p:cNvSpPr txBox="1"/>
          <p:nvPr/>
        </p:nvSpPr>
        <p:spPr>
          <a:xfrm>
            <a:off x="533400" y="1043970"/>
            <a:ext cx="8001000" cy="784830"/>
          </a:xfrm>
          <a:prstGeom prst="rect">
            <a:avLst/>
          </a:prstGeom>
          <a:noFill/>
        </p:spPr>
        <p:txBody>
          <a:bodyPr wrap="square" rtlCol="0">
            <a:spAutoFit/>
          </a:bodyPr>
          <a:lstStyle/>
          <a:p>
            <a:pPr marL="176212" defTabSz="457200" fontAlgn="base">
              <a:spcBef>
                <a:spcPct val="0"/>
              </a:spcBef>
              <a:spcAft>
                <a:spcPts val="150"/>
              </a:spcAft>
              <a:buClr>
                <a:srgbClr val="0070C0"/>
              </a:buClr>
            </a:pPr>
            <a:r>
              <a:rPr lang="en-US" sz="1000" b="1" kern="0" dirty="0" smtClean="0">
                <a:solidFill>
                  <a:prstClr val="black"/>
                </a:solidFill>
                <a:latin typeface="Arial" pitchFamily="34" charset="0"/>
                <a:ea typeface="ＭＳ Ｐゴシック" pitchFamily="34" charset="-128"/>
              </a:rPr>
              <a:t>Notes:</a:t>
            </a:r>
          </a:p>
          <a:p>
            <a:pPr marL="285750" indent="-109538" defTabSz="457200" fontAlgn="base">
              <a:spcBef>
                <a:spcPct val="0"/>
              </a:spcBef>
              <a:spcAft>
                <a:spcPts val="150"/>
              </a:spcAft>
              <a:buClr>
                <a:srgbClr val="0070C0"/>
              </a:buClr>
              <a:buFont typeface="Arial" panose="020B0604020202020204" pitchFamily="34" charset="0"/>
              <a:buChar char="•"/>
            </a:pPr>
            <a:r>
              <a:rPr lang="en-US" sz="1000" kern="0" dirty="0" smtClean="0">
                <a:solidFill>
                  <a:prstClr val="black"/>
                </a:solidFill>
                <a:latin typeface="Arial" pitchFamily="34" charset="0"/>
                <a:ea typeface="ＭＳ Ｐゴシック" pitchFamily="34" charset="-128"/>
              </a:rPr>
              <a:t>The </a:t>
            </a:r>
            <a:r>
              <a:rPr lang="en-US" sz="1000" kern="0" dirty="0">
                <a:solidFill>
                  <a:prstClr val="black"/>
                </a:solidFill>
                <a:latin typeface="Arial" pitchFamily="34" charset="0"/>
                <a:ea typeface="ＭＳ Ｐゴシック" pitchFamily="34" charset="-128"/>
              </a:rPr>
              <a:t>five phases of the project will, in reality, overlap with each </a:t>
            </a:r>
            <a:r>
              <a:rPr lang="en-US" sz="1000" kern="0" dirty="0" smtClean="0">
                <a:solidFill>
                  <a:prstClr val="black"/>
                </a:solidFill>
                <a:latin typeface="Arial" pitchFamily="34" charset="0"/>
                <a:ea typeface="ＭＳ Ｐゴシック" pitchFamily="34" charset="-128"/>
              </a:rPr>
              <a:t>other.</a:t>
            </a:r>
          </a:p>
          <a:p>
            <a:pPr marL="285750" indent="-109538" defTabSz="457200" fontAlgn="base">
              <a:spcBef>
                <a:spcPct val="0"/>
              </a:spcBef>
              <a:spcAft>
                <a:spcPts val="150"/>
              </a:spcAft>
              <a:buClr>
                <a:srgbClr val="0070C0"/>
              </a:buClr>
              <a:buFont typeface="Arial" panose="020B0604020202020204" pitchFamily="34" charset="0"/>
              <a:buChar char="•"/>
            </a:pPr>
            <a:r>
              <a:rPr lang="en-US" sz="1000" kern="0" dirty="0" smtClean="0">
                <a:solidFill>
                  <a:prstClr val="black"/>
                </a:solidFill>
                <a:latin typeface="Arial" pitchFamily="34" charset="0"/>
                <a:ea typeface="ＭＳ Ｐゴシック" pitchFamily="34" charset="-128"/>
              </a:rPr>
              <a:t>The </a:t>
            </a:r>
            <a:r>
              <a:rPr lang="en-US" sz="1000" kern="0" dirty="0">
                <a:solidFill>
                  <a:prstClr val="black"/>
                </a:solidFill>
                <a:latin typeface="Arial" pitchFamily="34" charset="0"/>
                <a:ea typeface="ＭＳ Ｐゴシック" pitchFamily="34" charset="-128"/>
              </a:rPr>
              <a:t>final phase, post-pilot governance, will </a:t>
            </a:r>
            <a:r>
              <a:rPr lang="en-US" sz="1000" kern="0" dirty="0" smtClean="0">
                <a:solidFill>
                  <a:prstClr val="black"/>
                </a:solidFill>
                <a:latin typeface="Arial" pitchFamily="34" charset="0"/>
                <a:ea typeface="ＭＳ Ｐゴシック" pitchFamily="34" charset="-128"/>
              </a:rPr>
              <a:t>extend </a:t>
            </a:r>
            <a:r>
              <a:rPr lang="en-US" sz="1000" kern="0" dirty="0">
                <a:solidFill>
                  <a:prstClr val="black"/>
                </a:solidFill>
                <a:latin typeface="Arial" pitchFamily="34" charset="0"/>
                <a:ea typeface="ＭＳ Ｐゴシック" pitchFamily="34" charset="-128"/>
              </a:rPr>
              <a:t>beyond the </a:t>
            </a:r>
            <a:r>
              <a:rPr lang="en-US" sz="1000" kern="0" dirty="0" smtClean="0">
                <a:solidFill>
                  <a:prstClr val="black"/>
                </a:solidFill>
                <a:latin typeface="Arial" pitchFamily="34" charset="0"/>
                <a:ea typeface="ＭＳ Ｐゴシック" pitchFamily="34" charset="-128"/>
              </a:rPr>
              <a:t>project.</a:t>
            </a:r>
          </a:p>
          <a:p>
            <a:pPr marL="285750" indent="-109538" defTabSz="457200" fontAlgn="base">
              <a:spcBef>
                <a:spcPct val="0"/>
              </a:spcBef>
              <a:spcAft>
                <a:spcPts val="150"/>
              </a:spcAft>
              <a:buClr>
                <a:srgbClr val="0070C0"/>
              </a:buClr>
              <a:buFont typeface="Arial" panose="020B0604020202020204" pitchFamily="34" charset="0"/>
              <a:buChar char="•"/>
            </a:pPr>
            <a:r>
              <a:rPr lang="en-US" sz="1000" kern="0" dirty="0" smtClean="0">
                <a:solidFill>
                  <a:prstClr val="black"/>
                </a:solidFill>
                <a:latin typeface="Arial" pitchFamily="34" charset="0"/>
                <a:ea typeface="ＭＳ Ｐゴシック" pitchFamily="34" charset="-128"/>
              </a:rPr>
              <a:t>There </a:t>
            </a:r>
            <a:r>
              <a:rPr lang="en-US" sz="1000" kern="0" dirty="0">
                <a:solidFill>
                  <a:prstClr val="black"/>
                </a:solidFill>
                <a:latin typeface="Arial" pitchFamily="34" charset="0"/>
                <a:ea typeface="ＭＳ Ｐゴシック" pitchFamily="34" charset="-128"/>
              </a:rPr>
              <a:t>is scope for holding additional meetings of the International </a:t>
            </a:r>
            <a:r>
              <a:rPr lang="en-US" sz="1000" kern="0" dirty="0" smtClean="0">
                <a:solidFill>
                  <a:prstClr val="black"/>
                </a:solidFill>
                <a:latin typeface="Arial" pitchFamily="34" charset="0"/>
                <a:ea typeface="ＭＳ Ｐゴシック" pitchFamily="34" charset="-128"/>
              </a:rPr>
              <a:t> Advisory Group and </a:t>
            </a:r>
            <a:r>
              <a:rPr lang="en-US" sz="1000" kern="0" dirty="0">
                <a:solidFill>
                  <a:prstClr val="black"/>
                </a:solidFill>
                <a:latin typeface="Arial" pitchFamily="34" charset="0"/>
                <a:ea typeface="ＭＳ Ｐゴシック" pitchFamily="34" charset="-128"/>
              </a:rPr>
              <a:t>Technical </a:t>
            </a:r>
            <a:r>
              <a:rPr lang="en-US" sz="1000" kern="0" dirty="0" smtClean="0">
                <a:solidFill>
                  <a:prstClr val="black"/>
                </a:solidFill>
                <a:latin typeface="Arial" pitchFamily="34" charset="0"/>
                <a:ea typeface="ＭＳ Ｐゴシック" pitchFamily="34" charset="-128"/>
              </a:rPr>
              <a:t>Advisory Group </a:t>
            </a:r>
            <a:r>
              <a:rPr lang="en-US" sz="1000" kern="0" dirty="0">
                <a:solidFill>
                  <a:prstClr val="black"/>
                </a:solidFill>
                <a:latin typeface="Arial" pitchFamily="34" charset="0"/>
                <a:ea typeface="ＭＳ Ｐゴシック" pitchFamily="34" charset="-128"/>
              </a:rPr>
              <a:t>if these are </a:t>
            </a:r>
            <a:r>
              <a:rPr lang="en-US" sz="1000" kern="0" dirty="0" smtClean="0">
                <a:solidFill>
                  <a:prstClr val="black"/>
                </a:solidFill>
                <a:latin typeface="Arial" pitchFamily="34" charset="0"/>
                <a:ea typeface="ＭＳ Ｐゴシック" pitchFamily="34" charset="-128"/>
              </a:rPr>
              <a:t>required.</a:t>
            </a:r>
            <a:endParaRPr lang="en-GB" sz="1500" dirty="0">
              <a:solidFill>
                <a:prstClr val="black"/>
              </a:solidFill>
              <a:latin typeface="Arial" pitchFamily="34" charset="0"/>
              <a:ea typeface="ＭＳ Ｐゴシック" pitchFamily="34" charset="-128"/>
            </a:endParaRPr>
          </a:p>
        </p:txBody>
      </p:sp>
      <p:sp>
        <p:nvSpPr>
          <p:cNvPr id="7" name="Rectangle 6"/>
          <p:cNvSpPr/>
          <p:nvPr/>
        </p:nvSpPr>
        <p:spPr>
          <a:xfrm>
            <a:off x="0" y="6172200"/>
            <a:ext cx="914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a:solidFill>
                <a:prstClr val="whit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 y="1981200"/>
            <a:ext cx="9135330" cy="4751181"/>
          </a:xfrm>
          <a:prstGeom prst="rect">
            <a:avLst/>
          </a:prstGeom>
        </p:spPr>
      </p:pic>
    </p:spTree>
    <p:extLst>
      <p:ext uri="{BB962C8B-B14F-4D97-AF65-F5344CB8AC3E}">
        <p14:creationId xmlns:p14="http://schemas.microsoft.com/office/powerpoint/2010/main" val="4019093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1143000"/>
          </a:xfrm>
        </p:spPr>
        <p:txBody>
          <a:bodyPr/>
          <a:lstStyle/>
          <a:p>
            <a:pPr algn="ctr"/>
            <a:r>
              <a:rPr lang="en-US" baseline="30000" dirty="0">
                <a:solidFill>
                  <a:srgbClr val="0070C0"/>
                </a:solidFill>
              </a:rPr>
              <a:t>PISA for Development: Initial Implementation Schedule</a:t>
            </a:r>
          </a:p>
        </p:txBody>
      </p:sp>
      <p:sp>
        <p:nvSpPr>
          <p:cNvPr id="8" name="Rectangle 7"/>
          <p:cNvSpPr/>
          <p:nvPr/>
        </p:nvSpPr>
        <p:spPr>
          <a:xfrm>
            <a:off x="0" y="60960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39" y="685800"/>
            <a:ext cx="8317332" cy="6076378"/>
          </a:xfrm>
          <a:prstGeom prst="rect">
            <a:avLst/>
          </a:prstGeom>
        </p:spPr>
      </p:pic>
    </p:spTree>
    <p:extLst>
      <p:ext uri="{BB962C8B-B14F-4D97-AF65-F5344CB8AC3E}">
        <p14:creationId xmlns:p14="http://schemas.microsoft.com/office/powerpoint/2010/main" val="1279151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PISA for Development: Preparation of Cognitive Instruments</a:t>
            </a:r>
            <a:endParaRPr lang="en-US" dirty="0"/>
          </a:p>
        </p:txBody>
      </p:sp>
      <p:sp>
        <p:nvSpPr>
          <p:cNvPr id="3" name="Subtitle 2"/>
          <p:cNvSpPr>
            <a:spLocks noGrp="1"/>
          </p:cNvSpPr>
          <p:nvPr>
            <p:ph type="subTitle" idx="1"/>
          </p:nvPr>
        </p:nvSpPr>
        <p:spPr/>
        <p:txBody>
          <a:bodyPr/>
          <a:lstStyle/>
          <a:p>
            <a:r>
              <a:rPr lang="en-US" dirty="0" smtClean="0"/>
              <a:t>Ray Adams &amp; John Cresswell</a:t>
            </a:r>
            <a:endParaRPr lang="en-US" dirty="0"/>
          </a:p>
        </p:txBody>
      </p:sp>
    </p:spTree>
    <p:extLst>
      <p:ext uri="{BB962C8B-B14F-4D97-AF65-F5344CB8AC3E}">
        <p14:creationId xmlns:p14="http://schemas.microsoft.com/office/powerpoint/2010/main" val="117114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The Constraints and Requirements</a:t>
            </a:r>
            <a:endParaRPr lang="en-US" dirty="0"/>
          </a:p>
        </p:txBody>
      </p:sp>
      <p:sp>
        <p:nvSpPr>
          <p:cNvPr id="5123" name="Rectangle 3"/>
          <p:cNvSpPr>
            <a:spLocks noGrp="1" noChangeArrowheads="1"/>
          </p:cNvSpPr>
          <p:nvPr>
            <p:ph type="body" idx="1"/>
          </p:nvPr>
        </p:nvSpPr>
        <p:spPr/>
        <p:txBody>
          <a:bodyPr/>
          <a:lstStyle/>
          <a:p>
            <a:endParaRPr lang="en-GB" sz="1400" dirty="0" smtClean="0"/>
          </a:p>
          <a:p>
            <a:r>
              <a:rPr lang="en-GB" dirty="0" smtClean="0"/>
              <a:t>Direct comparability of PISA for Development and PISA</a:t>
            </a:r>
          </a:p>
          <a:p>
            <a:endParaRPr lang="en-GB" dirty="0" smtClean="0"/>
          </a:p>
          <a:p>
            <a:r>
              <a:rPr lang="en-GB" dirty="0" smtClean="0"/>
              <a:t>Use of PISA framework</a:t>
            </a:r>
          </a:p>
          <a:p>
            <a:endParaRPr lang="en-GB" dirty="0" smtClean="0"/>
          </a:p>
          <a:p>
            <a:r>
              <a:rPr lang="en-GB" dirty="0" smtClean="0"/>
              <a:t>No new test material development</a:t>
            </a:r>
          </a:p>
          <a:p>
            <a:endParaRPr lang="en-GB" sz="1400" dirty="0" smtClean="0"/>
          </a:p>
          <a:p>
            <a:endParaRPr lang="en-US" dirty="0"/>
          </a:p>
        </p:txBody>
      </p:sp>
    </p:spTree>
    <p:extLst>
      <p:ext uri="{BB962C8B-B14F-4D97-AF65-F5344CB8AC3E}">
        <p14:creationId xmlns:p14="http://schemas.microsoft.com/office/powerpoint/2010/main" val="609221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Ensuring Comparability</a:t>
            </a:r>
            <a:endParaRPr lang="en-AU" dirty="0"/>
          </a:p>
        </p:txBody>
      </p:sp>
      <p:sp>
        <p:nvSpPr>
          <p:cNvPr id="3" name="Content Placeholder 2"/>
          <p:cNvSpPr>
            <a:spLocks noGrp="1"/>
          </p:cNvSpPr>
          <p:nvPr>
            <p:ph idx="1"/>
          </p:nvPr>
        </p:nvSpPr>
        <p:spPr/>
        <p:txBody>
          <a:bodyPr/>
          <a:lstStyle/>
          <a:p>
            <a:r>
              <a:rPr lang="en-AU" dirty="0" smtClean="0"/>
              <a:t>Standards should be adhered to (</a:t>
            </a:r>
            <a:r>
              <a:rPr lang="en-AU" i="1" dirty="0" smtClean="0"/>
              <a:t>e.g.</a:t>
            </a:r>
            <a:r>
              <a:rPr lang="en-AU" dirty="0" smtClean="0"/>
              <a:t>)</a:t>
            </a:r>
          </a:p>
          <a:p>
            <a:pPr lvl="1"/>
            <a:r>
              <a:rPr lang="en-AU" dirty="0" smtClean="0"/>
              <a:t>Translation and adaptation</a:t>
            </a:r>
          </a:p>
          <a:p>
            <a:pPr lvl="1"/>
            <a:r>
              <a:rPr lang="en-AU" dirty="0" smtClean="0"/>
              <a:t>Sampling standards</a:t>
            </a:r>
          </a:p>
          <a:p>
            <a:pPr lvl="1"/>
            <a:r>
              <a:rPr lang="en-AU" dirty="0" smtClean="0"/>
              <a:t>Testing administration conditions</a:t>
            </a:r>
          </a:p>
          <a:p>
            <a:r>
              <a:rPr lang="en-AU" dirty="0" smtClean="0"/>
              <a:t>Do not compromise the assessment</a:t>
            </a:r>
          </a:p>
          <a:p>
            <a:pPr lvl="1"/>
            <a:r>
              <a:rPr lang="en-AU" dirty="0" smtClean="0"/>
              <a:t>Full range of content</a:t>
            </a:r>
          </a:p>
          <a:p>
            <a:pPr lvl="1"/>
            <a:r>
              <a:rPr lang="en-AU" dirty="0" smtClean="0"/>
              <a:t>Full range of difficulty</a:t>
            </a:r>
            <a:endParaRPr lang="en-AU" dirty="0"/>
          </a:p>
        </p:txBody>
      </p:sp>
    </p:spTree>
    <p:extLst>
      <p:ext uri="{BB962C8B-B14F-4D97-AF65-F5344CB8AC3E}">
        <p14:creationId xmlns:p14="http://schemas.microsoft.com/office/powerpoint/2010/main" val="3301831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Ensuring Comparability</a:t>
            </a:r>
            <a:endParaRPr lang="en-AU" dirty="0"/>
          </a:p>
        </p:txBody>
      </p:sp>
      <p:sp>
        <p:nvSpPr>
          <p:cNvPr id="3" name="Content Placeholder 2"/>
          <p:cNvSpPr>
            <a:spLocks noGrp="1"/>
          </p:cNvSpPr>
          <p:nvPr>
            <p:ph idx="1"/>
          </p:nvPr>
        </p:nvSpPr>
        <p:spPr/>
        <p:txBody>
          <a:bodyPr/>
          <a:lstStyle/>
          <a:p>
            <a:r>
              <a:rPr lang="en-AU" dirty="0" smtClean="0"/>
              <a:t>Design features should not be compromised</a:t>
            </a:r>
          </a:p>
          <a:p>
            <a:pPr lvl="1"/>
            <a:r>
              <a:rPr lang="en-AU" dirty="0" smtClean="0"/>
              <a:t>Population definition</a:t>
            </a:r>
          </a:p>
          <a:p>
            <a:pPr lvl="1"/>
            <a:r>
              <a:rPr lang="en-AU" dirty="0" smtClean="0"/>
              <a:t>Content coverage</a:t>
            </a:r>
          </a:p>
          <a:p>
            <a:pPr lvl="1"/>
            <a:r>
              <a:rPr lang="en-AU" dirty="0" smtClean="0"/>
              <a:t>Test design</a:t>
            </a:r>
          </a:p>
          <a:p>
            <a:pPr lvl="1"/>
            <a:r>
              <a:rPr lang="en-AU" dirty="0" smtClean="0"/>
              <a:t>Psychometric standards</a:t>
            </a:r>
            <a:endParaRPr lang="en-AU" dirty="0"/>
          </a:p>
        </p:txBody>
      </p:sp>
    </p:spTree>
    <p:extLst>
      <p:ext uri="{BB962C8B-B14F-4D97-AF65-F5344CB8AC3E}">
        <p14:creationId xmlns:p14="http://schemas.microsoft.com/office/powerpoint/2010/main" val="2077087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 of Existing Framework</a:t>
            </a:r>
            <a:endParaRPr lang="en-AU" dirty="0"/>
          </a:p>
        </p:txBody>
      </p:sp>
      <p:sp>
        <p:nvSpPr>
          <p:cNvPr id="3" name="Content Placeholder 2"/>
          <p:cNvSpPr>
            <a:spLocks noGrp="1"/>
          </p:cNvSpPr>
          <p:nvPr>
            <p:ph idx="1"/>
          </p:nvPr>
        </p:nvSpPr>
        <p:spPr/>
        <p:txBody>
          <a:bodyPr/>
          <a:lstStyle/>
          <a:p>
            <a:r>
              <a:rPr lang="en-GB" dirty="0" smtClean="0"/>
              <a:t>It might be expected that the areas currently included for assessment which are seen as priorities by OECD countries may not coincide with the areas that are seen as priorities for developing countries.</a:t>
            </a:r>
          </a:p>
        </p:txBody>
      </p:sp>
    </p:spTree>
    <p:extLst>
      <p:ext uri="{BB962C8B-B14F-4D97-AF65-F5344CB8AC3E}">
        <p14:creationId xmlns:p14="http://schemas.microsoft.com/office/powerpoint/2010/main" val="1162199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New Items</a:t>
            </a:r>
            <a:endParaRPr lang="en-AU" dirty="0"/>
          </a:p>
        </p:txBody>
      </p:sp>
      <p:sp>
        <p:nvSpPr>
          <p:cNvPr id="3" name="Content Placeholder 2"/>
          <p:cNvSpPr>
            <a:spLocks noGrp="1"/>
          </p:cNvSpPr>
          <p:nvPr>
            <p:ph idx="1"/>
          </p:nvPr>
        </p:nvSpPr>
        <p:spPr/>
        <p:txBody>
          <a:bodyPr/>
          <a:lstStyle/>
          <a:p>
            <a:r>
              <a:rPr lang="en-AU" dirty="0" smtClean="0"/>
              <a:t>The available secure item pool has an information profile that does not match the likely proficiency profile in candidate PISA for development countries.</a:t>
            </a:r>
          </a:p>
          <a:p>
            <a:pPr lvl="1"/>
            <a:r>
              <a:rPr lang="en-AU" dirty="0" smtClean="0"/>
              <a:t>Inefficient</a:t>
            </a:r>
          </a:p>
          <a:p>
            <a:pPr lvl="1"/>
            <a:r>
              <a:rPr lang="en-AU" dirty="0" smtClean="0"/>
              <a:t>Unpleasant testing experience</a:t>
            </a:r>
          </a:p>
        </p:txBody>
      </p:sp>
    </p:spTree>
    <p:extLst>
      <p:ext uri="{BB962C8B-B14F-4D97-AF65-F5344CB8AC3E}">
        <p14:creationId xmlns:p14="http://schemas.microsoft.com/office/powerpoint/2010/main" val="1631429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New Items</a:t>
            </a:r>
            <a:endParaRPr lang="en-AU" dirty="0"/>
          </a:p>
        </p:txBody>
      </p:sp>
      <p:sp>
        <p:nvSpPr>
          <p:cNvPr id="3" name="Content Placeholder 2"/>
          <p:cNvSpPr>
            <a:spLocks noGrp="1"/>
          </p:cNvSpPr>
          <p:nvPr>
            <p:ph idx="1"/>
          </p:nvPr>
        </p:nvSpPr>
        <p:spPr/>
        <p:txBody>
          <a:bodyPr/>
          <a:lstStyle/>
          <a:p>
            <a:r>
              <a:rPr lang="en-AU" dirty="0" smtClean="0"/>
              <a:t>Drawing upon easy items only - it appears that test designers will face challenges in building a test that matches the framework specifications.</a:t>
            </a:r>
            <a:endParaRPr lang="en-AU" dirty="0"/>
          </a:p>
        </p:txBody>
      </p:sp>
    </p:spTree>
    <p:extLst>
      <p:ext uri="{BB962C8B-B14F-4D97-AF65-F5344CB8AC3E}">
        <p14:creationId xmlns:p14="http://schemas.microsoft.com/office/powerpoint/2010/main" val="3032317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412776"/>
            <a:ext cx="8218800" cy="5184576"/>
          </a:xfrm>
        </p:spPr>
        <p:txBody>
          <a:bodyPr>
            <a:normAutofit fontScale="85000" lnSpcReduction="10000"/>
          </a:bodyPr>
          <a:lstStyle/>
          <a:p>
            <a:pPr lvl="0"/>
            <a:r>
              <a:rPr lang="en-GB" dirty="0"/>
              <a:t>Discussion and agreement of the main components of the draft Terms of Reference for the International Contractor(s) to be commissioned by the OECD for the project implementation and next steps for this </a:t>
            </a:r>
            <a:r>
              <a:rPr lang="en-GB" dirty="0" smtClean="0"/>
              <a:t>process</a:t>
            </a:r>
          </a:p>
          <a:p>
            <a:pPr lvl="0"/>
            <a:endParaRPr lang="en-GB" dirty="0"/>
          </a:p>
          <a:p>
            <a:pPr lvl="0"/>
            <a:r>
              <a:rPr lang="en-GB" dirty="0"/>
              <a:t>Review of the capacity needs-analysis conducted with participating countries and the design of the capacity-building programmes </a:t>
            </a:r>
          </a:p>
          <a:p>
            <a:pPr lvl="0"/>
            <a:r>
              <a:rPr lang="en-GB" dirty="0"/>
              <a:t>Review of the proposal for an independent review of the project to be conducted in 2016/2017</a:t>
            </a:r>
          </a:p>
          <a:p>
            <a:pPr lvl="0"/>
            <a:r>
              <a:rPr lang="en-GB" dirty="0"/>
              <a:t>Draft summary record and next steps agreed.   </a:t>
            </a:r>
          </a:p>
          <a:p>
            <a:endParaRPr lang="en-GB" dirty="0"/>
          </a:p>
        </p:txBody>
      </p:sp>
      <p:sp>
        <p:nvSpPr>
          <p:cNvPr id="3" name="Slide Number Placeholder 2"/>
          <p:cNvSpPr>
            <a:spLocks noGrp="1"/>
          </p:cNvSpPr>
          <p:nvPr>
            <p:ph type="sldNum" sz="quarter" idx="4"/>
          </p:nvPr>
        </p:nvSpPr>
        <p:spPr/>
        <p:txBody>
          <a:bodyPr/>
          <a:lstStyle/>
          <a:p>
            <a:fld id="{85B40F36-E8C4-4DF3-A1E6-9A175CF93E0E}" type="slidenum">
              <a:rPr lang="en-US" smtClean="0"/>
              <a:pPr/>
              <a:t>3</a:t>
            </a:fld>
            <a:endParaRPr lang="en-US" dirty="0"/>
          </a:p>
        </p:txBody>
      </p:sp>
      <p:sp>
        <p:nvSpPr>
          <p:cNvPr id="4" name="Title 3"/>
          <p:cNvSpPr>
            <a:spLocks noGrp="1"/>
          </p:cNvSpPr>
          <p:nvPr>
            <p:ph type="title"/>
          </p:nvPr>
        </p:nvSpPr>
        <p:spPr/>
        <p:txBody>
          <a:bodyPr/>
          <a:lstStyle/>
          <a:p>
            <a:r>
              <a:rPr lang="en-GB" b="1" i="1" dirty="0">
                <a:solidFill>
                  <a:srgbClr val="FF0000"/>
                </a:solidFill>
              </a:rPr>
              <a:t>Expected Results from </a:t>
            </a:r>
            <a:r>
              <a:rPr lang="en-GB" b="1" i="1" dirty="0" smtClean="0">
                <a:solidFill>
                  <a:srgbClr val="FF0000"/>
                </a:solidFill>
              </a:rPr>
              <a:t>Meeting, continued …..</a:t>
            </a:r>
            <a:r>
              <a:rPr lang="en-GB" b="1" i="1" dirty="0">
                <a:solidFill>
                  <a:srgbClr val="FF0000"/>
                </a:solidFill>
              </a:rPr>
              <a:t/>
            </a:r>
            <a:br>
              <a:rPr lang="en-GB" b="1" i="1" dirty="0">
                <a:solidFill>
                  <a:srgbClr val="FF0000"/>
                </a:solidFill>
              </a:rPr>
            </a:br>
            <a:endParaRPr lang="en-GB" dirty="0"/>
          </a:p>
        </p:txBody>
      </p:sp>
    </p:spTree>
    <p:extLst>
      <p:ext uri="{BB962C8B-B14F-4D97-AF65-F5344CB8AC3E}">
        <p14:creationId xmlns:p14="http://schemas.microsoft.com/office/powerpoint/2010/main" val="1089616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New Items</a:t>
            </a:r>
            <a:endParaRPr lang="en-AU" dirty="0"/>
          </a:p>
        </p:txBody>
      </p:sp>
      <p:sp>
        <p:nvSpPr>
          <p:cNvPr id="3" name="Content Placeholder 2"/>
          <p:cNvSpPr>
            <a:spLocks noGrp="1"/>
          </p:cNvSpPr>
          <p:nvPr>
            <p:ph idx="1"/>
          </p:nvPr>
        </p:nvSpPr>
        <p:spPr/>
        <p:txBody>
          <a:bodyPr/>
          <a:lstStyle/>
          <a:p>
            <a:r>
              <a:rPr lang="en-AU" dirty="0" smtClean="0"/>
              <a:t>No opportunity to better describe low ends of the scale</a:t>
            </a:r>
          </a:p>
          <a:p>
            <a:pPr lvl="1"/>
            <a:r>
              <a:rPr lang="en-AU" dirty="0" smtClean="0"/>
              <a:t>at least from PISA data or items</a:t>
            </a:r>
          </a:p>
          <a:p>
            <a:r>
              <a:rPr lang="en-GB" dirty="0" smtClean="0"/>
              <a:t>Related Observations</a:t>
            </a:r>
          </a:p>
          <a:p>
            <a:pPr lvl="1"/>
            <a:r>
              <a:rPr lang="en-GB" sz="2000" dirty="0" smtClean="0"/>
              <a:t>The current PISA described proficiency levels in reading do not provide enough useful information for many developing countries - making it difficult for policy makers to identify and implement remedial interventions focused on their students' weaknesses.</a:t>
            </a:r>
            <a:endParaRPr lang="en-AU" sz="2000" dirty="0" smtClean="0"/>
          </a:p>
          <a:p>
            <a:pPr lvl="1"/>
            <a:r>
              <a:rPr lang="en-GB" sz="2000" dirty="0" smtClean="0"/>
              <a:t>In mathematics, in some countries, nearly half the students are below the lowest level for which PISA can describe student capacity.</a:t>
            </a:r>
            <a:endParaRPr lang="en-AU" sz="2000" dirty="0" smtClean="0"/>
          </a:p>
          <a:p>
            <a:pPr lvl="1"/>
            <a:endParaRPr lang="en-AU" dirty="0"/>
          </a:p>
        </p:txBody>
      </p:sp>
    </p:spTree>
    <p:extLst>
      <p:ext uri="{BB962C8B-B14F-4D97-AF65-F5344CB8AC3E}">
        <p14:creationId xmlns:p14="http://schemas.microsoft.com/office/powerpoint/2010/main" val="2931881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technical challenges and options for addressing these</a:t>
            </a:r>
            <a:endParaRPr lang="en-GB" dirty="0"/>
          </a:p>
        </p:txBody>
      </p:sp>
      <p:sp>
        <p:nvSpPr>
          <p:cNvPr id="3" name="Content Placeholder 2"/>
          <p:cNvSpPr>
            <a:spLocks noGrp="1"/>
          </p:cNvSpPr>
          <p:nvPr>
            <p:ph idx="1"/>
          </p:nvPr>
        </p:nvSpPr>
        <p:spPr/>
        <p:txBody>
          <a:bodyPr/>
          <a:lstStyle/>
          <a:p>
            <a:r>
              <a:rPr lang="en-GB" dirty="0" smtClean="0"/>
              <a:t>6 main technical challenges facing the project</a:t>
            </a:r>
          </a:p>
          <a:p>
            <a:r>
              <a:rPr lang="en-GB" dirty="0" smtClean="0"/>
              <a:t>Options are available for addressing all of these</a:t>
            </a:r>
          </a:p>
          <a:p>
            <a:r>
              <a:rPr lang="en-GB" dirty="0" smtClean="0"/>
              <a:t>Opportunities for building on existing work and establishing links between current efforts and PISA for Development</a:t>
            </a:r>
            <a:endParaRPr lang="en-GB" dirty="0"/>
          </a:p>
        </p:txBody>
      </p:sp>
    </p:spTree>
    <p:extLst>
      <p:ext uri="{BB962C8B-B14F-4D97-AF65-F5344CB8AC3E}">
        <p14:creationId xmlns:p14="http://schemas.microsoft.com/office/powerpoint/2010/main" val="62107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Challenges to be addressed by the project -- 1</a:t>
            </a:r>
            <a:endParaRPr lang="en-AU" dirty="0"/>
          </a:p>
        </p:txBody>
      </p:sp>
      <p:sp>
        <p:nvSpPr>
          <p:cNvPr id="3" name="Content Placeholder 2"/>
          <p:cNvSpPr>
            <a:spLocks noGrp="1"/>
          </p:cNvSpPr>
          <p:nvPr>
            <p:ph idx="1"/>
          </p:nvPr>
        </p:nvSpPr>
        <p:spPr/>
        <p:txBody>
          <a:bodyPr/>
          <a:lstStyle/>
          <a:p>
            <a:r>
              <a:rPr lang="en-AU" dirty="0" smtClean="0"/>
              <a:t>Poor fit of the scaling model and construct variation across countries</a:t>
            </a:r>
          </a:p>
          <a:p>
            <a:pPr lvl="1"/>
            <a:r>
              <a:rPr lang="en-AU" dirty="0" smtClean="0"/>
              <a:t>What are the potential implications</a:t>
            </a:r>
          </a:p>
          <a:p>
            <a:pPr lvl="2"/>
            <a:r>
              <a:rPr lang="en-AU" i="1" dirty="0" smtClean="0"/>
              <a:t>e.g.</a:t>
            </a:r>
            <a:r>
              <a:rPr lang="en-AU" dirty="0" smtClean="0"/>
              <a:t> a study of (quantitative) impact on results </a:t>
            </a:r>
          </a:p>
          <a:p>
            <a:pPr lvl="1"/>
            <a:r>
              <a:rPr lang="en-AU" dirty="0" smtClean="0"/>
              <a:t>What are the alternatives</a:t>
            </a:r>
          </a:p>
          <a:p>
            <a:pPr lvl="2"/>
            <a:r>
              <a:rPr lang="en-AU" dirty="0" smtClean="0"/>
              <a:t>Basket of goods approach?</a:t>
            </a:r>
          </a:p>
          <a:p>
            <a:pPr lvl="2"/>
            <a:r>
              <a:rPr lang="en-AU" dirty="0" smtClean="0"/>
              <a:t>Other scaling models?</a:t>
            </a:r>
          </a:p>
          <a:p>
            <a:pPr lvl="2"/>
            <a:r>
              <a:rPr lang="en-AU" dirty="0" smtClean="0"/>
              <a:t>Selecting a subset of items that do fit</a:t>
            </a:r>
          </a:p>
          <a:p>
            <a:pPr lvl="1"/>
            <a:endParaRPr lang="en-AU" dirty="0"/>
          </a:p>
        </p:txBody>
      </p:sp>
    </p:spTree>
    <p:extLst>
      <p:ext uri="{BB962C8B-B14F-4D97-AF65-F5344CB8AC3E}">
        <p14:creationId xmlns:p14="http://schemas.microsoft.com/office/powerpoint/2010/main" val="2892737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 to be addressed by the project -- </a:t>
            </a:r>
            <a:r>
              <a:rPr lang="en-AU" dirty="0" smtClean="0"/>
              <a:t>2</a:t>
            </a:r>
            <a:endParaRPr lang="en-AU" dirty="0"/>
          </a:p>
        </p:txBody>
      </p:sp>
      <p:sp>
        <p:nvSpPr>
          <p:cNvPr id="3" name="Content Placeholder 2"/>
          <p:cNvSpPr>
            <a:spLocks noGrp="1"/>
          </p:cNvSpPr>
          <p:nvPr>
            <p:ph idx="1"/>
          </p:nvPr>
        </p:nvSpPr>
        <p:spPr/>
        <p:txBody>
          <a:bodyPr/>
          <a:lstStyle/>
          <a:p>
            <a:endParaRPr lang="en-AU" dirty="0" smtClean="0"/>
          </a:p>
          <a:p>
            <a:r>
              <a:rPr lang="en-AU" dirty="0" smtClean="0"/>
              <a:t>Contextual appropriateness</a:t>
            </a:r>
          </a:p>
          <a:p>
            <a:pPr lvl="1"/>
            <a:r>
              <a:rPr lang="en-AU" dirty="0" smtClean="0"/>
              <a:t>Potentially related construct variation </a:t>
            </a:r>
          </a:p>
          <a:p>
            <a:pPr lvl="1"/>
            <a:r>
              <a:rPr lang="en-AU" dirty="0" smtClean="0"/>
              <a:t>Pros and cons of approaches to item selection</a:t>
            </a:r>
          </a:p>
          <a:p>
            <a:pPr lvl="2"/>
            <a:r>
              <a:rPr lang="en-AU" i="1" dirty="0" smtClean="0"/>
              <a:t>e.g.</a:t>
            </a:r>
            <a:r>
              <a:rPr lang="en-AU" dirty="0" smtClean="0"/>
              <a:t> Trial all available secure items</a:t>
            </a:r>
          </a:p>
          <a:p>
            <a:pPr lvl="2"/>
            <a:r>
              <a:rPr lang="en-AU" dirty="0" smtClean="0"/>
              <a:t>Trial appropriately targeted secure items</a:t>
            </a:r>
          </a:p>
          <a:p>
            <a:pPr lvl="2"/>
            <a:r>
              <a:rPr lang="en-AU" dirty="0" smtClean="0"/>
              <a:t>Reduce the items set further by dropping items based upon a-priori evaluation of appropriateness </a:t>
            </a:r>
          </a:p>
        </p:txBody>
      </p:sp>
    </p:spTree>
    <p:extLst>
      <p:ext uri="{BB962C8B-B14F-4D97-AF65-F5344CB8AC3E}">
        <p14:creationId xmlns:p14="http://schemas.microsoft.com/office/powerpoint/2010/main" val="1353054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 to be addressed by the project -- </a:t>
            </a:r>
            <a:r>
              <a:rPr lang="en-AU" dirty="0" smtClean="0"/>
              <a:t>3</a:t>
            </a:r>
            <a:endParaRPr lang="en-AU" dirty="0"/>
          </a:p>
        </p:txBody>
      </p:sp>
      <p:sp>
        <p:nvSpPr>
          <p:cNvPr id="3" name="Content Placeholder 2"/>
          <p:cNvSpPr>
            <a:spLocks noGrp="1"/>
          </p:cNvSpPr>
          <p:nvPr>
            <p:ph idx="1"/>
          </p:nvPr>
        </p:nvSpPr>
        <p:spPr/>
        <p:txBody>
          <a:bodyPr/>
          <a:lstStyle/>
          <a:p>
            <a:endParaRPr lang="en-AU" dirty="0" smtClean="0"/>
          </a:p>
          <a:p>
            <a:r>
              <a:rPr lang="en-AU" dirty="0" smtClean="0"/>
              <a:t>Targeting concern</a:t>
            </a:r>
          </a:p>
          <a:p>
            <a:pPr lvl="1"/>
            <a:r>
              <a:rPr lang="en-AU" dirty="0" smtClean="0"/>
              <a:t>Develop ways of quantifying the impact of targeting issues</a:t>
            </a:r>
          </a:p>
          <a:p>
            <a:pPr lvl="2"/>
            <a:r>
              <a:rPr lang="en-AU" i="1" dirty="0" smtClean="0"/>
              <a:t>e.g.</a:t>
            </a:r>
            <a:r>
              <a:rPr lang="en-AU" dirty="0" smtClean="0"/>
              <a:t> impact on reliability and analytic power </a:t>
            </a:r>
          </a:p>
          <a:p>
            <a:pPr lvl="1"/>
            <a:r>
              <a:rPr lang="en-AU" dirty="0" smtClean="0"/>
              <a:t>Develop test designs that could address the issue</a:t>
            </a:r>
          </a:p>
          <a:p>
            <a:pPr lvl="2"/>
            <a:r>
              <a:rPr lang="en-AU" i="1" dirty="0" smtClean="0"/>
              <a:t>e.g.</a:t>
            </a:r>
            <a:r>
              <a:rPr lang="en-AU" dirty="0" smtClean="0"/>
              <a:t> uneven rotation</a:t>
            </a:r>
          </a:p>
          <a:p>
            <a:pPr lvl="2"/>
            <a:r>
              <a:rPr lang="en-AU" dirty="0" smtClean="0"/>
              <a:t>include national supplements </a:t>
            </a:r>
          </a:p>
        </p:txBody>
      </p:sp>
    </p:spTree>
    <p:extLst>
      <p:ext uri="{BB962C8B-B14F-4D97-AF65-F5344CB8AC3E}">
        <p14:creationId xmlns:p14="http://schemas.microsoft.com/office/powerpoint/2010/main" val="3679278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 to be addressed by the project -- </a:t>
            </a:r>
            <a:r>
              <a:rPr lang="en-AU" dirty="0" smtClean="0"/>
              <a:t>4</a:t>
            </a:r>
            <a:endParaRPr lang="en-AU" dirty="0"/>
          </a:p>
        </p:txBody>
      </p:sp>
      <p:sp>
        <p:nvSpPr>
          <p:cNvPr id="3" name="Content Placeholder 2"/>
          <p:cNvSpPr>
            <a:spLocks noGrp="1"/>
          </p:cNvSpPr>
          <p:nvPr>
            <p:ph idx="1"/>
          </p:nvPr>
        </p:nvSpPr>
        <p:spPr/>
        <p:txBody>
          <a:bodyPr/>
          <a:lstStyle/>
          <a:p>
            <a:r>
              <a:rPr lang="en-GB" dirty="0" smtClean="0"/>
              <a:t>Dealing with reliance on existing framework</a:t>
            </a:r>
          </a:p>
          <a:p>
            <a:pPr lvl="1"/>
            <a:r>
              <a:rPr lang="en-GB" dirty="0" smtClean="0"/>
              <a:t>Impact on value of the results</a:t>
            </a:r>
          </a:p>
          <a:p>
            <a:pPr lvl="1"/>
            <a:r>
              <a:rPr lang="en-GB" dirty="0" smtClean="0"/>
              <a:t>How can participants be given an opportunity to comment on the framework and review it against their educational goals?  What can be done with such opportunities?</a:t>
            </a:r>
          </a:p>
          <a:p>
            <a:pPr lvl="2"/>
            <a:r>
              <a:rPr lang="en-AU" i="1" dirty="0" smtClean="0"/>
              <a:t>e.g.</a:t>
            </a:r>
            <a:r>
              <a:rPr lang="en-AU" dirty="0" smtClean="0"/>
              <a:t> Feed into future framework development</a:t>
            </a:r>
          </a:p>
          <a:p>
            <a:pPr lvl="2"/>
            <a:r>
              <a:rPr lang="en-AU" dirty="0" smtClean="0"/>
              <a:t>Underpin some supplementary data gathering </a:t>
            </a:r>
          </a:p>
          <a:p>
            <a:endParaRPr lang="en-AU" dirty="0"/>
          </a:p>
        </p:txBody>
      </p:sp>
    </p:spTree>
    <p:extLst>
      <p:ext uri="{BB962C8B-B14F-4D97-AF65-F5344CB8AC3E}">
        <p14:creationId xmlns:p14="http://schemas.microsoft.com/office/powerpoint/2010/main" val="3334578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 to be addressed by the project -- </a:t>
            </a:r>
            <a:r>
              <a:rPr lang="en-AU" dirty="0" smtClean="0"/>
              <a:t>5</a:t>
            </a:r>
            <a:endParaRPr lang="en-AU" dirty="0"/>
          </a:p>
        </p:txBody>
      </p:sp>
      <p:sp>
        <p:nvSpPr>
          <p:cNvPr id="3" name="Content Placeholder 2"/>
          <p:cNvSpPr>
            <a:spLocks noGrp="1"/>
          </p:cNvSpPr>
          <p:nvPr>
            <p:ph idx="1"/>
          </p:nvPr>
        </p:nvSpPr>
        <p:spPr/>
        <p:txBody>
          <a:bodyPr/>
          <a:lstStyle/>
          <a:p>
            <a:r>
              <a:rPr lang="en-GB" dirty="0" smtClean="0"/>
              <a:t>Better describe level one performance</a:t>
            </a:r>
          </a:p>
          <a:p>
            <a:pPr lvl="1"/>
            <a:r>
              <a:rPr lang="en-AU"/>
              <a:t>P</a:t>
            </a:r>
            <a:r>
              <a:rPr lang="en-AU" smtClean="0"/>
              <a:t>ossibility </a:t>
            </a:r>
            <a:r>
              <a:rPr lang="en-AU" dirty="0" smtClean="0"/>
              <a:t>of enhancing the descriptions by appealing to data that is external to PISA </a:t>
            </a:r>
          </a:p>
          <a:p>
            <a:endParaRPr lang="en-AU" dirty="0"/>
          </a:p>
        </p:txBody>
      </p:sp>
    </p:spTree>
    <p:extLst>
      <p:ext uri="{BB962C8B-B14F-4D97-AF65-F5344CB8AC3E}">
        <p14:creationId xmlns:p14="http://schemas.microsoft.com/office/powerpoint/2010/main" val="1070468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 to be addressed by the project -- </a:t>
            </a:r>
            <a:r>
              <a:rPr lang="en-AU" dirty="0" smtClean="0"/>
              <a:t>6</a:t>
            </a:r>
            <a:endParaRPr lang="en-AU" dirty="0"/>
          </a:p>
        </p:txBody>
      </p:sp>
      <p:sp>
        <p:nvSpPr>
          <p:cNvPr id="3" name="Content Placeholder 2"/>
          <p:cNvSpPr>
            <a:spLocks noGrp="1"/>
          </p:cNvSpPr>
          <p:nvPr>
            <p:ph idx="1"/>
          </p:nvPr>
        </p:nvSpPr>
        <p:spPr/>
        <p:txBody>
          <a:bodyPr/>
          <a:lstStyle/>
          <a:p>
            <a:r>
              <a:rPr lang="en-GB" dirty="0" smtClean="0"/>
              <a:t>Evidence of comparability with PISA</a:t>
            </a:r>
          </a:p>
          <a:p>
            <a:pPr lvl="1"/>
            <a:r>
              <a:rPr lang="en-AU" dirty="0" smtClean="0"/>
              <a:t>What can be done to document the comparability of PISA for Development and PISA?</a:t>
            </a:r>
          </a:p>
          <a:p>
            <a:pPr lvl="2"/>
            <a:r>
              <a:rPr lang="en-AU" i="1" dirty="0" smtClean="0"/>
              <a:t>e.g.</a:t>
            </a:r>
            <a:r>
              <a:rPr lang="en-AU" dirty="0" smtClean="0"/>
              <a:t> Cost benefit analysis of a linking study</a:t>
            </a:r>
          </a:p>
          <a:p>
            <a:pPr lvl="1">
              <a:buNone/>
            </a:pPr>
            <a:endParaRPr lang="en-AU" dirty="0"/>
          </a:p>
        </p:txBody>
      </p:sp>
    </p:spTree>
    <p:extLst>
      <p:ext uri="{BB962C8B-B14F-4D97-AF65-F5344CB8AC3E}">
        <p14:creationId xmlns:p14="http://schemas.microsoft.com/office/powerpoint/2010/main" val="3672385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516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9" name="Rectangle 5"/>
          <p:cNvSpPr>
            <a:spLocks noChangeArrowheads="1"/>
          </p:cNvSpPr>
          <p:nvPr/>
        </p:nvSpPr>
        <p:spPr bwMode="auto">
          <a:xfrm>
            <a:off x="5791200" y="3810000"/>
            <a:ext cx="3124200" cy="2667000"/>
          </a:xfrm>
          <a:prstGeom prst="rect">
            <a:avLst/>
          </a:prstGeom>
          <a:noFill/>
          <a:ln w="28575">
            <a:noFill/>
            <a:miter lim="800000"/>
            <a:headEnd/>
            <a:tailEnd/>
          </a:ln>
        </p:spPr>
        <p:txBody>
          <a:bodyPr/>
          <a:lstStyle/>
          <a:p>
            <a:pPr algn="ctr" fontAlgn="base">
              <a:spcBef>
                <a:spcPct val="0"/>
              </a:spcBef>
              <a:spcAft>
                <a:spcPct val="0"/>
              </a:spcAft>
            </a:pPr>
            <a:r>
              <a:rPr lang="en-US" sz="4400">
                <a:solidFill>
                  <a:srgbClr val="663300"/>
                </a:solidFill>
              </a:rPr>
              <a:t/>
            </a:r>
            <a:br>
              <a:rPr lang="en-US" sz="4400">
                <a:solidFill>
                  <a:srgbClr val="663300"/>
                </a:solidFill>
              </a:rPr>
            </a:br>
            <a:r>
              <a:rPr lang="en-US" sz="4800" b="1">
                <a:solidFill>
                  <a:srgbClr val="FFFFFF"/>
                </a:solidFill>
              </a:rPr>
              <a:t>Getting</a:t>
            </a:r>
            <a:br>
              <a:rPr lang="en-US" sz="4800" b="1">
                <a:solidFill>
                  <a:srgbClr val="FFFFFF"/>
                </a:solidFill>
              </a:rPr>
            </a:br>
            <a:r>
              <a:rPr lang="en-US" sz="4800" b="1">
                <a:solidFill>
                  <a:srgbClr val="FFFFFF"/>
                </a:solidFill>
              </a:rPr>
              <a:t>Started</a:t>
            </a:r>
          </a:p>
        </p:txBody>
      </p:sp>
      <p:sp>
        <p:nvSpPr>
          <p:cNvPr id="4" name="Slide Number Placeholder 3"/>
          <p:cNvSpPr>
            <a:spLocks noGrp="1"/>
          </p:cNvSpPr>
          <p:nvPr>
            <p:ph type="sldNum" sz="quarter" idx="12"/>
          </p:nvPr>
        </p:nvSpPr>
        <p:spPr/>
        <p:txBody>
          <a:bodyPr/>
          <a:lstStyle/>
          <a:p>
            <a:fld id="{BA1C2CF6-EB84-460D-8733-788972EE016B}" type="slidenum">
              <a:rPr lang="en-US" smtClean="0">
                <a:solidFill>
                  <a:srgbClr val="000000"/>
                </a:solidFill>
              </a:rPr>
              <a:pPr/>
              <a:t>39</a:t>
            </a:fld>
            <a:endParaRPr lang="en-US">
              <a:solidFill>
                <a:srgbClr val="000000"/>
              </a:solidFill>
            </a:endParaRPr>
          </a:p>
        </p:txBody>
      </p:sp>
      <p:pic>
        <p:nvPicPr>
          <p:cNvPr id="3975169" name="Picture 1" descr="C:\Documents and Settings\Hasnain Mirza\My Documents\_KSI\_images\Latin\iStock_000010209414Small.jpg"/>
          <p:cNvPicPr>
            <a:picLocks noChangeAspect="1" noChangeArrowheads="1"/>
          </p:cNvPicPr>
          <p:nvPr/>
        </p:nvPicPr>
        <p:blipFill rotWithShape="1">
          <a:blip r:embed="rId3" cstate="print"/>
          <a:srcRect t="8698" b="-956"/>
          <a:stretch/>
        </p:blipFill>
        <p:spPr bwMode="auto">
          <a:xfrm>
            <a:off x="0" y="0"/>
            <a:ext cx="9144000" cy="5374640"/>
          </a:xfrm>
          <a:prstGeom prst="rect">
            <a:avLst/>
          </a:prstGeom>
          <a:noFill/>
        </p:spPr>
      </p:pic>
      <p:sp>
        <p:nvSpPr>
          <p:cNvPr id="6" name="Rectangle 2"/>
          <p:cNvSpPr>
            <a:spLocks noChangeArrowheads="1"/>
          </p:cNvSpPr>
          <p:nvPr/>
        </p:nvSpPr>
        <p:spPr bwMode="auto">
          <a:xfrm>
            <a:off x="0" y="5283200"/>
            <a:ext cx="9144000" cy="1727200"/>
          </a:xfrm>
          <a:prstGeom prst="rect">
            <a:avLst/>
          </a:prstGeom>
          <a:solidFill>
            <a:srgbClr val="FBFFCD"/>
          </a:solidFill>
          <a:ln w="28575">
            <a:noFill/>
            <a:miter lim="800000"/>
            <a:headEnd/>
            <a:tailEnd/>
          </a:ln>
        </p:spPr>
        <p:txBody>
          <a:bodyPr/>
          <a:lstStyle/>
          <a:p>
            <a:pPr algn="ctr" fontAlgn="base">
              <a:spcBef>
                <a:spcPts val="1200"/>
              </a:spcBef>
              <a:spcAft>
                <a:spcPct val="0"/>
              </a:spcAft>
            </a:pPr>
            <a:r>
              <a:rPr lang="en-US" sz="3200" b="1" dirty="0" smtClean="0">
                <a:solidFill>
                  <a:srgbClr val="703800"/>
                </a:solidFill>
              </a:rPr>
              <a:t>Contextual Questionnaires for </a:t>
            </a:r>
            <a:r>
              <a:rPr lang="en-US" sz="3200" b="1" dirty="0">
                <a:solidFill>
                  <a:srgbClr val="703800"/>
                </a:solidFill>
              </a:rPr>
              <a:t>the </a:t>
            </a:r>
            <a:br>
              <a:rPr lang="en-US" sz="3200" b="1" dirty="0">
                <a:solidFill>
                  <a:srgbClr val="703800"/>
                </a:solidFill>
              </a:rPr>
            </a:br>
            <a:r>
              <a:rPr lang="en-US" sz="3200" i="1" dirty="0">
                <a:solidFill>
                  <a:srgbClr val="703800"/>
                </a:solidFill>
              </a:rPr>
              <a:t>PISA for Development  </a:t>
            </a:r>
            <a:r>
              <a:rPr lang="en-US" sz="3200" i="1" dirty="0" smtClean="0">
                <a:solidFill>
                  <a:srgbClr val="703800"/>
                </a:solidFill>
              </a:rPr>
              <a:t>Study</a:t>
            </a:r>
          </a:p>
          <a:p>
            <a:pPr algn="ctr" fontAlgn="base">
              <a:spcBef>
                <a:spcPts val="600"/>
              </a:spcBef>
              <a:spcAft>
                <a:spcPct val="0"/>
              </a:spcAft>
            </a:pPr>
            <a:r>
              <a:rPr lang="en-US" sz="2400" dirty="0" smtClean="0">
                <a:solidFill>
                  <a:srgbClr val="000000"/>
                </a:solidFill>
              </a:rPr>
              <a:t>J. Douglas Willms &amp; Lucia Tramonte</a:t>
            </a:r>
            <a:r>
              <a:rPr lang="en-US" sz="4400" dirty="0">
                <a:solidFill>
                  <a:srgbClr val="333399"/>
                </a:solidFill>
              </a:rPr>
              <a:t/>
            </a:r>
            <a:br>
              <a:rPr lang="en-US" sz="4400" dirty="0">
                <a:solidFill>
                  <a:srgbClr val="333399"/>
                </a:solidFill>
              </a:rPr>
            </a:br>
            <a:endParaRPr lang="en-US" sz="4400" dirty="0">
              <a:solidFill>
                <a:srgbClr val="000000"/>
              </a:solidFill>
            </a:endParaRPr>
          </a:p>
        </p:txBody>
      </p:sp>
    </p:spTree>
    <p:extLst>
      <p:ext uri="{BB962C8B-B14F-4D97-AF65-F5344CB8AC3E}">
        <p14:creationId xmlns:p14="http://schemas.microsoft.com/office/powerpoint/2010/main" val="3692386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International Advisory Group </a:t>
            </a:r>
            <a:r>
              <a:rPr lang="en-GB" dirty="0" err="1" smtClean="0"/>
              <a:t>ToR</a:t>
            </a:r>
            <a:r>
              <a:rPr lang="en-GB" dirty="0" smtClean="0"/>
              <a:t>, election of Co-Chairs, Annual Report Content</a:t>
            </a:r>
          </a:p>
          <a:p>
            <a:r>
              <a:rPr lang="en-GB" dirty="0" smtClean="0"/>
              <a:t>Project up-date and timeline for project implementation</a:t>
            </a:r>
          </a:p>
          <a:p>
            <a:r>
              <a:rPr lang="en-GB" dirty="0" smtClean="0"/>
              <a:t>Discussion of the three technical strands of work based on the first set of technical papers that have been commissioned</a:t>
            </a:r>
          </a:p>
          <a:p>
            <a:endParaRPr lang="en-GB" dirty="0"/>
          </a:p>
        </p:txBody>
      </p:sp>
      <p:sp>
        <p:nvSpPr>
          <p:cNvPr id="3" name="Slide Number Placeholder 2"/>
          <p:cNvSpPr>
            <a:spLocks noGrp="1"/>
          </p:cNvSpPr>
          <p:nvPr>
            <p:ph type="sldNum" sz="quarter" idx="4"/>
          </p:nvPr>
        </p:nvSpPr>
        <p:spPr/>
        <p:txBody>
          <a:bodyPr/>
          <a:lstStyle/>
          <a:p>
            <a:fld id="{85B40F36-E8C4-4DF3-A1E6-9A175CF93E0E}" type="slidenum">
              <a:rPr lang="en-US" smtClean="0"/>
              <a:pPr/>
              <a:t>4</a:t>
            </a:fld>
            <a:endParaRPr lang="en-US" dirty="0"/>
          </a:p>
        </p:txBody>
      </p:sp>
      <p:sp>
        <p:nvSpPr>
          <p:cNvPr id="4" name="Title 3"/>
          <p:cNvSpPr>
            <a:spLocks noGrp="1"/>
          </p:cNvSpPr>
          <p:nvPr>
            <p:ph type="title"/>
          </p:nvPr>
        </p:nvSpPr>
        <p:spPr/>
        <p:txBody>
          <a:bodyPr/>
          <a:lstStyle/>
          <a:p>
            <a:r>
              <a:rPr lang="en-GB" dirty="0" smtClean="0"/>
              <a:t>Day One: sessions</a:t>
            </a:r>
            <a:endParaRPr lang="en-GB" dirty="0"/>
          </a:p>
        </p:txBody>
      </p:sp>
    </p:spTree>
    <p:extLst>
      <p:ext uri="{BB962C8B-B14F-4D97-AF65-F5344CB8AC3E}">
        <p14:creationId xmlns:p14="http://schemas.microsoft.com/office/powerpoint/2010/main" val="3396822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4787" name="Rectangle 3"/>
          <p:cNvSpPr>
            <a:spLocks noChangeArrowheads="1"/>
          </p:cNvSpPr>
          <p:nvPr/>
        </p:nvSpPr>
        <p:spPr bwMode="auto">
          <a:xfrm>
            <a:off x="4588828" y="0"/>
            <a:ext cx="455517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D47FF"/>
                </a:solidFill>
                <a:miter lim="800000"/>
                <a:headEnd/>
                <a:tailEnd/>
              </a14:hiddenLine>
            </a:ext>
          </a:extLst>
        </p:spPr>
        <p:txBody>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fontAlgn="base">
              <a:spcBef>
                <a:spcPct val="0"/>
              </a:spcBef>
              <a:spcAft>
                <a:spcPct val="0"/>
              </a:spcAft>
            </a:pPr>
            <a:r>
              <a:rPr lang="en-US" altLang="en-US" sz="2800" b="1" dirty="0" smtClean="0">
                <a:solidFill>
                  <a:srgbClr val="FF0000"/>
                </a:solidFill>
                <a:latin typeface="Bookman Old Style" pitchFamily="18" charset="0"/>
              </a:rPr>
              <a:t>Measuring </a:t>
            </a:r>
          </a:p>
          <a:p>
            <a:pPr fontAlgn="base">
              <a:spcBef>
                <a:spcPct val="0"/>
              </a:spcBef>
              <a:spcAft>
                <a:spcPct val="0"/>
              </a:spcAft>
            </a:pPr>
            <a:r>
              <a:rPr lang="en-US" altLang="en-US" sz="2800" b="1" dirty="0" smtClean="0">
                <a:solidFill>
                  <a:srgbClr val="FF0000"/>
                </a:solidFill>
                <a:latin typeface="Bookman Old Style" pitchFamily="18" charset="0"/>
              </a:rPr>
              <a:t>What Counts</a:t>
            </a:r>
            <a:endParaRPr lang="en-US" altLang="en-US" sz="3600" dirty="0" smtClean="0">
              <a:solidFill>
                <a:srgbClr val="0028A8"/>
              </a:solidFill>
              <a:latin typeface="Bookman Old Style" pitchFamily="18" charset="0"/>
            </a:endParaRPr>
          </a:p>
          <a:p>
            <a:pPr algn="l" fontAlgn="base">
              <a:spcBef>
                <a:spcPct val="0"/>
              </a:spcBef>
              <a:spcAft>
                <a:spcPct val="0"/>
              </a:spcAft>
            </a:pPr>
            <a:r>
              <a:rPr lang="en-US" altLang="en-US" sz="2800" b="1" i="1" dirty="0" smtClean="0">
                <a:solidFill>
                  <a:srgbClr val="006500"/>
                </a:solidFill>
                <a:latin typeface="Bookman Old Style" pitchFamily="18" charset="0"/>
              </a:rPr>
              <a:t>Aims:</a:t>
            </a:r>
            <a:r>
              <a:rPr lang="en-US" altLang="en-US" sz="2800" dirty="0" smtClean="0">
                <a:solidFill>
                  <a:srgbClr val="3D891F"/>
                </a:solidFill>
                <a:latin typeface="Bookman Old Style" pitchFamily="18" charset="0"/>
              </a:rPr>
              <a:t> </a:t>
            </a:r>
          </a:p>
          <a:p>
            <a:pPr marL="180000" algn="l" fontAlgn="base">
              <a:spcBef>
                <a:spcPct val="0"/>
              </a:spcBef>
              <a:spcAft>
                <a:spcPct val="0"/>
              </a:spcAft>
            </a:pPr>
            <a:r>
              <a:rPr lang="en-US" sz="2400" dirty="0">
                <a:solidFill>
                  <a:srgbClr val="00268D"/>
                </a:solidFill>
              </a:rPr>
              <a:t>T</a:t>
            </a:r>
            <a:r>
              <a:rPr lang="en-US" sz="2400" dirty="0" smtClean="0">
                <a:solidFill>
                  <a:srgbClr val="00268D"/>
                </a:solidFill>
              </a:rPr>
              <a:t>o </a:t>
            </a:r>
            <a:r>
              <a:rPr lang="en-US" sz="2400" dirty="0">
                <a:solidFill>
                  <a:srgbClr val="00268D"/>
                </a:solidFill>
              </a:rPr>
              <a:t>describe the technical and related issues to be addressed in enhancing the PISA contextual questionnaires and data collection instruments for the PISA for Development (</a:t>
            </a:r>
            <a:r>
              <a:rPr lang="en-US" sz="2400" dirty="0" err="1">
                <a:solidFill>
                  <a:srgbClr val="00268D"/>
                </a:solidFill>
              </a:rPr>
              <a:t>PfD</a:t>
            </a:r>
            <a:r>
              <a:rPr lang="en-US" sz="2400" dirty="0">
                <a:solidFill>
                  <a:srgbClr val="00268D"/>
                </a:solidFill>
              </a:rPr>
              <a:t>) </a:t>
            </a:r>
            <a:r>
              <a:rPr lang="en-US" sz="2400" dirty="0" smtClean="0">
                <a:solidFill>
                  <a:srgbClr val="00268D"/>
                </a:solidFill>
              </a:rPr>
              <a:t>study to make them more </a:t>
            </a:r>
            <a:r>
              <a:rPr lang="en-US" sz="2400" dirty="0">
                <a:solidFill>
                  <a:srgbClr val="00268D"/>
                </a:solidFill>
              </a:rPr>
              <a:t>relevant to some of the least economically developed countries in the </a:t>
            </a:r>
            <a:r>
              <a:rPr lang="en-US" sz="2400" dirty="0" smtClean="0">
                <a:solidFill>
                  <a:srgbClr val="00268D"/>
                </a:solidFill>
              </a:rPr>
              <a:t>world.</a:t>
            </a:r>
          </a:p>
          <a:p>
            <a:pPr marL="180000" algn="l" fontAlgn="base">
              <a:spcBef>
                <a:spcPct val="0"/>
              </a:spcBef>
              <a:spcAft>
                <a:spcPct val="0"/>
              </a:spcAft>
            </a:pPr>
            <a:endParaRPr lang="en-US" sz="2400" dirty="0">
              <a:solidFill>
                <a:srgbClr val="00268D"/>
              </a:solidFill>
            </a:endParaRPr>
          </a:p>
          <a:p>
            <a:pPr marL="180000" algn="l" fontAlgn="base">
              <a:spcBef>
                <a:spcPct val="0"/>
              </a:spcBef>
              <a:spcAft>
                <a:spcPct val="0"/>
              </a:spcAft>
            </a:pPr>
            <a:r>
              <a:rPr lang="en-US" sz="2400" dirty="0">
                <a:solidFill>
                  <a:srgbClr val="00268D"/>
                </a:solidFill>
              </a:rPr>
              <a:t>T</a:t>
            </a:r>
            <a:r>
              <a:rPr lang="en-US" sz="2400" dirty="0" smtClean="0">
                <a:solidFill>
                  <a:srgbClr val="00268D"/>
                </a:solidFill>
              </a:rPr>
              <a:t>o identify the </a:t>
            </a:r>
            <a:r>
              <a:rPr lang="en-US" sz="2400" dirty="0">
                <a:solidFill>
                  <a:srgbClr val="00268D"/>
                </a:solidFill>
              </a:rPr>
              <a:t>issues, options and possible ways </a:t>
            </a:r>
            <a:r>
              <a:rPr lang="en-US" sz="2400" dirty="0" smtClean="0">
                <a:solidFill>
                  <a:srgbClr val="00268D"/>
                </a:solidFill>
              </a:rPr>
              <a:t>forward. </a:t>
            </a:r>
          </a:p>
          <a:p>
            <a:pPr algn="l" fontAlgn="base">
              <a:spcBef>
                <a:spcPct val="0"/>
              </a:spcBef>
              <a:spcAft>
                <a:spcPct val="0"/>
              </a:spcAft>
            </a:pPr>
            <a:endParaRPr lang="en-US" sz="2400" dirty="0">
              <a:solidFill>
                <a:srgbClr val="000000"/>
              </a:solidFill>
            </a:endParaRPr>
          </a:p>
          <a:p>
            <a:pPr algn="l" fontAlgn="base">
              <a:spcBef>
                <a:spcPct val="0"/>
              </a:spcBef>
              <a:spcAft>
                <a:spcPct val="0"/>
              </a:spcAft>
            </a:pPr>
            <a:endParaRPr lang="en-US" sz="2400" dirty="0" smtClean="0">
              <a:solidFill>
                <a:srgbClr val="00268D"/>
              </a:solidFill>
            </a:endParaRPr>
          </a:p>
          <a:p>
            <a:pPr algn="l" fontAlgn="base">
              <a:spcBef>
                <a:spcPct val="0"/>
              </a:spcBef>
              <a:spcAft>
                <a:spcPct val="0"/>
              </a:spcAft>
            </a:pPr>
            <a:endParaRPr lang="en-US" sz="2400" dirty="0">
              <a:solidFill>
                <a:srgbClr val="00268D"/>
              </a:solidFill>
            </a:endParaRPr>
          </a:p>
          <a:p>
            <a:pPr algn="l" fontAlgn="base">
              <a:spcBef>
                <a:spcPct val="0"/>
              </a:spcBef>
              <a:spcAft>
                <a:spcPct val="0"/>
              </a:spcAft>
            </a:pPr>
            <a:r>
              <a:rPr lang="en-US" sz="2800" dirty="0" smtClean="0">
                <a:solidFill>
                  <a:srgbClr val="000000"/>
                </a:solidFill>
              </a:rPr>
              <a:t> </a:t>
            </a:r>
            <a:r>
              <a:rPr lang="en-US" altLang="en-US" sz="2800" dirty="0" smtClean="0">
                <a:solidFill>
                  <a:srgbClr val="3D891F"/>
                </a:solidFill>
                <a:latin typeface="Bookman Old Style" pitchFamily="18" charset="0"/>
              </a:rPr>
              <a:t/>
            </a:r>
            <a:br>
              <a:rPr lang="en-US" altLang="en-US" sz="2800" dirty="0" smtClean="0">
                <a:solidFill>
                  <a:srgbClr val="3D891F"/>
                </a:solidFill>
                <a:latin typeface="Bookman Old Style" pitchFamily="18" charset="0"/>
              </a:rPr>
            </a:br>
            <a:r>
              <a:rPr lang="en-US" altLang="en-US" sz="2800" dirty="0" smtClean="0">
                <a:solidFill>
                  <a:srgbClr val="3D891F"/>
                </a:solidFill>
                <a:latin typeface="Bookman Old Style" pitchFamily="18" charset="0"/>
              </a:rPr>
              <a:t/>
            </a:r>
            <a:br>
              <a:rPr lang="en-US" altLang="en-US" sz="2800" dirty="0" smtClean="0">
                <a:solidFill>
                  <a:srgbClr val="3D891F"/>
                </a:solidFill>
                <a:latin typeface="Bookman Old Style" pitchFamily="18" charset="0"/>
              </a:rPr>
            </a:br>
            <a:endParaRPr lang="en-US" altLang="en-US" sz="2800" dirty="0" smtClean="0">
              <a:solidFill>
                <a:srgbClr val="0028A8"/>
              </a:solidFill>
              <a:latin typeface="Bookman Old Style" pitchFamily="18" charset="0"/>
            </a:endParaRPr>
          </a:p>
        </p:txBody>
      </p:sp>
      <p:pic>
        <p:nvPicPr>
          <p:cNvPr id="3574788" name="Picture 4" descr="iStock_000003386259X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 y="-19050"/>
            <a:ext cx="4587064" cy="68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10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3" name="AutoShape 3"/>
          <p:cNvSpPr>
            <a:spLocks noChangeAspect="1" noChangeArrowheads="1" noTextEdit="1"/>
          </p:cNvSpPr>
          <p:nvPr/>
        </p:nvSpPr>
        <p:spPr bwMode="auto">
          <a:xfrm>
            <a:off x="-457200" y="-455613"/>
            <a:ext cx="10058400" cy="7770813"/>
          </a:xfrm>
          <a:prstGeom prst="rect">
            <a:avLst/>
          </a:prstGeom>
          <a:noFill/>
          <a:ln w="9525">
            <a:noFill/>
            <a:miter lim="800000"/>
            <a:headEnd/>
            <a:tailEnd/>
          </a:ln>
        </p:spPr>
        <p:txBody>
          <a:bodyPr/>
          <a:lstStyle/>
          <a:p>
            <a:pPr fontAlgn="base">
              <a:spcBef>
                <a:spcPct val="0"/>
              </a:spcBef>
              <a:spcAft>
                <a:spcPct val="0"/>
              </a:spcAft>
            </a:pPr>
            <a:endParaRPr lang="en-CA">
              <a:solidFill>
                <a:srgbClr val="000000"/>
              </a:solidFill>
            </a:endParaRPr>
          </a:p>
        </p:txBody>
      </p:sp>
      <p:sp>
        <p:nvSpPr>
          <p:cNvPr id="1786885" name="Rectangle 5"/>
          <p:cNvSpPr>
            <a:spLocks noChangeArrowheads="1"/>
          </p:cNvSpPr>
          <p:nvPr/>
        </p:nvSpPr>
        <p:spPr bwMode="auto">
          <a:xfrm>
            <a:off x="33338" y="31750"/>
            <a:ext cx="9080500" cy="6792913"/>
          </a:xfrm>
          <a:prstGeom prst="rect">
            <a:avLst/>
          </a:prstGeom>
          <a:solidFill>
            <a:srgbClr val="E1F0FF"/>
          </a:solidFill>
          <a:ln w="65088">
            <a:solidFill>
              <a:srgbClr val="800000"/>
            </a:solidFill>
            <a:miter lim="800000"/>
            <a:headEnd/>
            <a:tailEnd/>
          </a:ln>
        </p:spPr>
        <p:txBody>
          <a:bodyPr/>
          <a:lstStyle/>
          <a:p>
            <a:pPr fontAlgn="base">
              <a:spcBef>
                <a:spcPct val="0"/>
              </a:spcBef>
              <a:spcAft>
                <a:spcPct val="0"/>
              </a:spcAft>
            </a:pPr>
            <a:endParaRPr lang="en-CA">
              <a:solidFill>
                <a:srgbClr val="000000"/>
              </a:solidFill>
            </a:endParaRPr>
          </a:p>
        </p:txBody>
      </p:sp>
      <p:sp>
        <p:nvSpPr>
          <p:cNvPr id="1786886" name="Rectangle 6"/>
          <p:cNvSpPr>
            <a:spLocks noChangeArrowheads="1"/>
          </p:cNvSpPr>
          <p:nvPr/>
        </p:nvSpPr>
        <p:spPr bwMode="auto">
          <a:xfrm>
            <a:off x="915988" y="914400"/>
            <a:ext cx="7315200" cy="4113213"/>
          </a:xfrm>
          <a:prstGeom prst="rect">
            <a:avLst/>
          </a:prstGeom>
          <a:solidFill>
            <a:srgbClr val="FFFFD9"/>
          </a:solidFill>
          <a:ln w="9525">
            <a:noFill/>
            <a:miter lim="800000"/>
            <a:headEnd/>
            <a:tailEnd/>
          </a:ln>
        </p:spPr>
        <p:txBody>
          <a:bodyPr/>
          <a:lstStyle/>
          <a:p>
            <a:pPr fontAlgn="base">
              <a:spcBef>
                <a:spcPct val="0"/>
              </a:spcBef>
              <a:spcAft>
                <a:spcPct val="0"/>
              </a:spcAft>
            </a:pPr>
            <a:endParaRPr lang="en-CA">
              <a:solidFill>
                <a:srgbClr val="000000"/>
              </a:solidFill>
            </a:endParaRPr>
          </a:p>
        </p:txBody>
      </p:sp>
      <p:sp>
        <p:nvSpPr>
          <p:cNvPr id="1786887" name="Freeform 7"/>
          <p:cNvSpPr>
            <a:spLocks/>
          </p:cNvSpPr>
          <p:nvPr/>
        </p:nvSpPr>
        <p:spPr bwMode="auto">
          <a:xfrm>
            <a:off x="915988" y="4995863"/>
            <a:ext cx="7316787" cy="65087"/>
          </a:xfrm>
          <a:custGeom>
            <a:avLst/>
            <a:gdLst/>
            <a:ahLst/>
            <a:cxnLst>
              <a:cxn ang="0">
                <a:pos x="1" y="0"/>
              </a:cxn>
              <a:cxn ang="0">
                <a:pos x="0" y="41"/>
              </a:cxn>
              <a:cxn ang="0">
                <a:pos x="4608" y="41"/>
              </a:cxn>
              <a:cxn ang="0">
                <a:pos x="4609" y="0"/>
              </a:cxn>
              <a:cxn ang="0">
                <a:pos x="1" y="0"/>
              </a:cxn>
            </a:cxnLst>
            <a:rect l="0" t="0" r="r" b="b"/>
            <a:pathLst>
              <a:path w="4609" h="41">
                <a:moveTo>
                  <a:pt x="1" y="0"/>
                </a:moveTo>
                <a:lnTo>
                  <a:pt x="0" y="41"/>
                </a:lnTo>
                <a:lnTo>
                  <a:pt x="4608" y="41"/>
                </a:lnTo>
                <a:lnTo>
                  <a:pt x="4609" y="0"/>
                </a:lnTo>
                <a:lnTo>
                  <a:pt x="1" y="0"/>
                </a:lnTo>
                <a:close/>
              </a:path>
            </a:pathLst>
          </a:custGeom>
          <a:solidFill>
            <a:srgbClr val="0059B3"/>
          </a:solidFill>
          <a:ln w="0">
            <a:solidFill>
              <a:srgbClr val="0059B3"/>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88" name="Rectangle 8"/>
          <p:cNvSpPr>
            <a:spLocks noChangeArrowheads="1"/>
          </p:cNvSpPr>
          <p:nvPr/>
        </p:nvSpPr>
        <p:spPr bwMode="auto">
          <a:xfrm>
            <a:off x="1968500" y="5159375"/>
            <a:ext cx="4727575" cy="3651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2400" b="1">
                <a:solidFill>
                  <a:srgbClr val="000000"/>
                </a:solidFill>
              </a:rPr>
              <a:t>Student's Socioeconomic Status</a:t>
            </a:r>
            <a:endParaRPr lang="en-US">
              <a:solidFill>
                <a:srgbClr val="000000"/>
              </a:solidFill>
            </a:endParaRPr>
          </a:p>
        </p:txBody>
      </p:sp>
      <p:sp>
        <p:nvSpPr>
          <p:cNvPr id="1786889" name="Freeform 9"/>
          <p:cNvSpPr>
            <a:spLocks/>
          </p:cNvSpPr>
          <p:nvPr/>
        </p:nvSpPr>
        <p:spPr bwMode="auto">
          <a:xfrm>
            <a:off x="885825" y="912813"/>
            <a:ext cx="61913" cy="4114800"/>
          </a:xfrm>
          <a:custGeom>
            <a:avLst/>
            <a:gdLst/>
            <a:ahLst/>
            <a:cxnLst>
              <a:cxn ang="0">
                <a:pos x="0" y="2591"/>
              </a:cxn>
              <a:cxn ang="0">
                <a:pos x="39" y="2592"/>
              </a:cxn>
              <a:cxn ang="0">
                <a:pos x="39" y="1"/>
              </a:cxn>
              <a:cxn ang="0">
                <a:pos x="0" y="0"/>
              </a:cxn>
              <a:cxn ang="0">
                <a:pos x="0" y="2591"/>
              </a:cxn>
            </a:cxnLst>
            <a:rect l="0" t="0" r="r" b="b"/>
            <a:pathLst>
              <a:path w="39" h="2592">
                <a:moveTo>
                  <a:pt x="0" y="2591"/>
                </a:moveTo>
                <a:lnTo>
                  <a:pt x="39" y="2592"/>
                </a:lnTo>
                <a:lnTo>
                  <a:pt x="39" y="1"/>
                </a:lnTo>
                <a:lnTo>
                  <a:pt x="0" y="0"/>
                </a:lnTo>
                <a:lnTo>
                  <a:pt x="0" y="2591"/>
                </a:lnTo>
                <a:close/>
              </a:path>
            </a:pathLst>
          </a:custGeom>
          <a:solidFill>
            <a:srgbClr val="0059B3"/>
          </a:solidFill>
          <a:ln w="0">
            <a:solidFill>
              <a:srgbClr val="0059B3"/>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0" name="Rectangle 10"/>
          <p:cNvSpPr>
            <a:spLocks noChangeArrowheads="1"/>
          </p:cNvSpPr>
          <p:nvPr/>
        </p:nvSpPr>
        <p:spPr bwMode="auto">
          <a:xfrm rot="16200000">
            <a:off x="-1064418" y="2669381"/>
            <a:ext cx="3325812" cy="3651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2400" b="1">
                <a:solidFill>
                  <a:srgbClr val="000000"/>
                </a:solidFill>
              </a:rPr>
              <a:t>Student's Performance</a:t>
            </a:r>
            <a:endParaRPr lang="en-US">
              <a:solidFill>
                <a:srgbClr val="000000"/>
              </a:solidFill>
            </a:endParaRPr>
          </a:p>
        </p:txBody>
      </p:sp>
      <p:sp>
        <p:nvSpPr>
          <p:cNvPr id="1786891" name="Freeform 11"/>
          <p:cNvSpPr>
            <a:spLocks/>
          </p:cNvSpPr>
          <p:nvPr/>
        </p:nvSpPr>
        <p:spPr bwMode="auto">
          <a:xfrm>
            <a:off x="1306513" y="1685925"/>
            <a:ext cx="6532562" cy="2573338"/>
          </a:xfrm>
          <a:custGeom>
            <a:avLst/>
            <a:gdLst/>
            <a:ahLst/>
            <a:cxnLst>
              <a:cxn ang="0">
                <a:pos x="0" y="1621"/>
              </a:cxn>
              <a:cxn ang="0">
                <a:pos x="83" y="1588"/>
              </a:cxn>
              <a:cxn ang="0">
                <a:pos x="165" y="1555"/>
              </a:cxn>
              <a:cxn ang="0">
                <a:pos x="247" y="1523"/>
              </a:cxn>
              <a:cxn ang="0">
                <a:pos x="330" y="1490"/>
              </a:cxn>
              <a:cxn ang="0">
                <a:pos x="412" y="1459"/>
              </a:cxn>
              <a:cxn ang="0">
                <a:pos x="494" y="1426"/>
              </a:cxn>
              <a:cxn ang="0">
                <a:pos x="576" y="1393"/>
              </a:cxn>
              <a:cxn ang="0">
                <a:pos x="659" y="1361"/>
              </a:cxn>
              <a:cxn ang="0">
                <a:pos x="741" y="1328"/>
              </a:cxn>
              <a:cxn ang="0">
                <a:pos x="823" y="1297"/>
              </a:cxn>
              <a:cxn ang="0">
                <a:pos x="906" y="1264"/>
              </a:cxn>
              <a:cxn ang="0">
                <a:pos x="988" y="1231"/>
              </a:cxn>
              <a:cxn ang="0">
                <a:pos x="1070" y="1199"/>
              </a:cxn>
              <a:cxn ang="0">
                <a:pos x="1152" y="1166"/>
              </a:cxn>
              <a:cxn ang="0">
                <a:pos x="1235" y="1135"/>
              </a:cxn>
              <a:cxn ang="0">
                <a:pos x="1317" y="1102"/>
              </a:cxn>
              <a:cxn ang="0">
                <a:pos x="1399" y="1069"/>
              </a:cxn>
              <a:cxn ang="0">
                <a:pos x="1482" y="1037"/>
              </a:cxn>
              <a:cxn ang="0">
                <a:pos x="1564" y="1004"/>
              </a:cxn>
              <a:cxn ang="0">
                <a:pos x="1646" y="973"/>
              </a:cxn>
              <a:cxn ang="0">
                <a:pos x="1728" y="940"/>
              </a:cxn>
              <a:cxn ang="0">
                <a:pos x="1811" y="908"/>
              </a:cxn>
              <a:cxn ang="0">
                <a:pos x="1893" y="875"/>
              </a:cxn>
              <a:cxn ang="0">
                <a:pos x="1975" y="842"/>
              </a:cxn>
              <a:cxn ang="0">
                <a:pos x="2058" y="811"/>
              </a:cxn>
              <a:cxn ang="0">
                <a:pos x="2140" y="778"/>
              </a:cxn>
              <a:cxn ang="0">
                <a:pos x="2222" y="746"/>
              </a:cxn>
              <a:cxn ang="0">
                <a:pos x="2304" y="713"/>
              </a:cxn>
              <a:cxn ang="0">
                <a:pos x="2387" y="680"/>
              </a:cxn>
              <a:cxn ang="0">
                <a:pos x="2469" y="648"/>
              </a:cxn>
              <a:cxn ang="0">
                <a:pos x="2551" y="616"/>
              </a:cxn>
              <a:cxn ang="0">
                <a:pos x="2634" y="584"/>
              </a:cxn>
              <a:cxn ang="0">
                <a:pos x="2716" y="551"/>
              </a:cxn>
              <a:cxn ang="0">
                <a:pos x="2798" y="518"/>
              </a:cxn>
              <a:cxn ang="0">
                <a:pos x="2880" y="486"/>
              </a:cxn>
              <a:cxn ang="0">
                <a:pos x="2963" y="454"/>
              </a:cxn>
              <a:cxn ang="0">
                <a:pos x="3045" y="422"/>
              </a:cxn>
              <a:cxn ang="0">
                <a:pos x="3127" y="389"/>
              </a:cxn>
              <a:cxn ang="0">
                <a:pos x="3210" y="356"/>
              </a:cxn>
              <a:cxn ang="0">
                <a:pos x="3292" y="324"/>
              </a:cxn>
              <a:cxn ang="0">
                <a:pos x="3374" y="292"/>
              </a:cxn>
              <a:cxn ang="0">
                <a:pos x="3456" y="260"/>
              </a:cxn>
              <a:cxn ang="0">
                <a:pos x="3539" y="227"/>
              </a:cxn>
              <a:cxn ang="0">
                <a:pos x="3621" y="194"/>
              </a:cxn>
              <a:cxn ang="0">
                <a:pos x="3703" y="162"/>
              </a:cxn>
              <a:cxn ang="0">
                <a:pos x="3786" y="130"/>
              </a:cxn>
              <a:cxn ang="0">
                <a:pos x="3868" y="98"/>
              </a:cxn>
              <a:cxn ang="0">
                <a:pos x="3950" y="65"/>
              </a:cxn>
              <a:cxn ang="0">
                <a:pos x="4032" y="32"/>
              </a:cxn>
              <a:cxn ang="0">
                <a:pos x="4115" y="0"/>
              </a:cxn>
            </a:cxnLst>
            <a:rect l="0" t="0" r="r" b="b"/>
            <a:pathLst>
              <a:path w="4115" h="1621">
                <a:moveTo>
                  <a:pt x="0" y="1621"/>
                </a:moveTo>
                <a:lnTo>
                  <a:pt x="83" y="1588"/>
                </a:lnTo>
                <a:lnTo>
                  <a:pt x="165" y="1555"/>
                </a:lnTo>
                <a:lnTo>
                  <a:pt x="247" y="1523"/>
                </a:lnTo>
                <a:lnTo>
                  <a:pt x="330" y="1490"/>
                </a:lnTo>
                <a:lnTo>
                  <a:pt x="412" y="1459"/>
                </a:lnTo>
                <a:lnTo>
                  <a:pt x="494" y="1426"/>
                </a:lnTo>
                <a:lnTo>
                  <a:pt x="576" y="1393"/>
                </a:lnTo>
                <a:lnTo>
                  <a:pt x="659" y="1361"/>
                </a:lnTo>
                <a:lnTo>
                  <a:pt x="741" y="1328"/>
                </a:lnTo>
                <a:lnTo>
                  <a:pt x="823" y="1297"/>
                </a:lnTo>
                <a:lnTo>
                  <a:pt x="906" y="1264"/>
                </a:lnTo>
                <a:lnTo>
                  <a:pt x="988" y="1231"/>
                </a:lnTo>
                <a:lnTo>
                  <a:pt x="1070" y="1199"/>
                </a:lnTo>
                <a:lnTo>
                  <a:pt x="1152" y="1166"/>
                </a:lnTo>
                <a:lnTo>
                  <a:pt x="1235" y="1135"/>
                </a:lnTo>
                <a:lnTo>
                  <a:pt x="1317" y="1102"/>
                </a:lnTo>
                <a:lnTo>
                  <a:pt x="1399" y="1069"/>
                </a:lnTo>
                <a:lnTo>
                  <a:pt x="1482" y="1037"/>
                </a:lnTo>
                <a:lnTo>
                  <a:pt x="1564" y="1004"/>
                </a:lnTo>
                <a:lnTo>
                  <a:pt x="1646" y="973"/>
                </a:lnTo>
                <a:lnTo>
                  <a:pt x="1728" y="940"/>
                </a:lnTo>
                <a:lnTo>
                  <a:pt x="1811" y="908"/>
                </a:lnTo>
                <a:lnTo>
                  <a:pt x="1893" y="875"/>
                </a:lnTo>
                <a:lnTo>
                  <a:pt x="1975" y="842"/>
                </a:lnTo>
                <a:lnTo>
                  <a:pt x="2058" y="811"/>
                </a:lnTo>
                <a:lnTo>
                  <a:pt x="2140" y="778"/>
                </a:lnTo>
                <a:lnTo>
                  <a:pt x="2222" y="746"/>
                </a:lnTo>
                <a:lnTo>
                  <a:pt x="2304" y="713"/>
                </a:lnTo>
                <a:lnTo>
                  <a:pt x="2387" y="680"/>
                </a:lnTo>
                <a:lnTo>
                  <a:pt x="2469" y="648"/>
                </a:lnTo>
                <a:lnTo>
                  <a:pt x="2551" y="616"/>
                </a:lnTo>
                <a:lnTo>
                  <a:pt x="2634" y="584"/>
                </a:lnTo>
                <a:lnTo>
                  <a:pt x="2716" y="551"/>
                </a:lnTo>
                <a:lnTo>
                  <a:pt x="2798" y="518"/>
                </a:lnTo>
                <a:lnTo>
                  <a:pt x="2880" y="486"/>
                </a:lnTo>
                <a:lnTo>
                  <a:pt x="2963" y="454"/>
                </a:lnTo>
                <a:lnTo>
                  <a:pt x="3045" y="422"/>
                </a:lnTo>
                <a:lnTo>
                  <a:pt x="3127" y="389"/>
                </a:lnTo>
                <a:lnTo>
                  <a:pt x="3210" y="356"/>
                </a:lnTo>
                <a:lnTo>
                  <a:pt x="3292" y="324"/>
                </a:lnTo>
                <a:lnTo>
                  <a:pt x="3374" y="292"/>
                </a:lnTo>
                <a:lnTo>
                  <a:pt x="3456" y="260"/>
                </a:lnTo>
                <a:lnTo>
                  <a:pt x="3539" y="227"/>
                </a:lnTo>
                <a:lnTo>
                  <a:pt x="3621" y="194"/>
                </a:lnTo>
                <a:lnTo>
                  <a:pt x="3703" y="162"/>
                </a:lnTo>
                <a:lnTo>
                  <a:pt x="3786" y="130"/>
                </a:lnTo>
                <a:lnTo>
                  <a:pt x="3868" y="98"/>
                </a:lnTo>
                <a:lnTo>
                  <a:pt x="3950" y="65"/>
                </a:lnTo>
                <a:lnTo>
                  <a:pt x="4032" y="32"/>
                </a:lnTo>
                <a:lnTo>
                  <a:pt x="4115" y="0"/>
                </a:lnTo>
              </a:path>
            </a:pathLst>
          </a:custGeom>
          <a:noFill/>
          <a:ln w="65088">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2" name="Freeform 12"/>
          <p:cNvSpPr>
            <a:spLocks/>
          </p:cNvSpPr>
          <p:nvPr/>
        </p:nvSpPr>
        <p:spPr bwMode="auto">
          <a:xfrm>
            <a:off x="1304925" y="2198688"/>
            <a:ext cx="139700" cy="84137"/>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3" name="Freeform 13"/>
          <p:cNvSpPr>
            <a:spLocks/>
          </p:cNvSpPr>
          <p:nvPr/>
        </p:nvSpPr>
        <p:spPr bwMode="auto">
          <a:xfrm>
            <a:off x="1436688" y="2179638"/>
            <a:ext cx="138112" cy="84137"/>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4" name="Freeform 14"/>
          <p:cNvSpPr>
            <a:spLocks/>
          </p:cNvSpPr>
          <p:nvPr/>
        </p:nvSpPr>
        <p:spPr bwMode="auto">
          <a:xfrm>
            <a:off x="1433513" y="2198688"/>
            <a:ext cx="7937"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5" name="Freeform 15"/>
          <p:cNvSpPr>
            <a:spLocks/>
          </p:cNvSpPr>
          <p:nvPr/>
        </p:nvSpPr>
        <p:spPr bwMode="auto">
          <a:xfrm>
            <a:off x="1566863" y="2159000"/>
            <a:ext cx="138112" cy="84138"/>
          </a:xfrm>
          <a:custGeom>
            <a:avLst/>
            <a:gdLst/>
            <a:ahLst/>
            <a:cxnLst>
              <a:cxn ang="0">
                <a:pos x="0" y="13"/>
              </a:cxn>
              <a:cxn ang="0">
                <a:pos x="5" y="53"/>
              </a:cxn>
              <a:cxn ang="0">
                <a:pos x="87" y="40"/>
              </a:cxn>
              <a:cxn ang="0">
                <a:pos x="82" y="0"/>
              </a:cxn>
              <a:cxn ang="0">
                <a:pos x="0" y="13"/>
              </a:cxn>
            </a:cxnLst>
            <a:rect l="0" t="0" r="r" b="b"/>
            <a:pathLst>
              <a:path w="87" h="53">
                <a:moveTo>
                  <a:pt x="0" y="13"/>
                </a:moveTo>
                <a:lnTo>
                  <a:pt x="5" y="53"/>
                </a:lnTo>
                <a:lnTo>
                  <a:pt x="87" y="40"/>
                </a:lnTo>
                <a:lnTo>
                  <a:pt x="82"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6" name="Freeform 16"/>
          <p:cNvSpPr>
            <a:spLocks/>
          </p:cNvSpPr>
          <p:nvPr/>
        </p:nvSpPr>
        <p:spPr bwMode="auto">
          <a:xfrm>
            <a:off x="1565275" y="2179638"/>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7" name="Freeform 17"/>
          <p:cNvSpPr>
            <a:spLocks/>
          </p:cNvSpPr>
          <p:nvPr/>
        </p:nvSpPr>
        <p:spPr bwMode="auto">
          <a:xfrm>
            <a:off x="1697038" y="2144713"/>
            <a:ext cx="90487" cy="77787"/>
          </a:xfrm>
          <a:custGeom>
            <a:avLst/>
            <a:gdLst/>
            <a:ahLst/>
            <a:cxnLst>
              <a:cxn ang="0">
                <a:pos x="0" y="9"/>
              </a:cxn>
              <a:cxn ang="0">
                <a:pos x="5" y="49"/>
              </a:cxn>
              <a:cxn ang="0">
                <a:pos x="57" y="41"/>
              </a:cxn>
              <a:cxn ang="0">
                <a:pos x="52" y="0"/>
              </a:cxn>
              <a:cxn ang="0">
                <a:pos x="0" y="9"/>
              </a:cxn>
            </a:cxnLst>
            <a:rect l="0" t="0" r="r" b="b"/>
            <a:pathLst>
              <a:path w="57" h="49">
                <a:moveTo>
                  <a:pt x="0" y="9"/>
                </a:moveTo>
                <a:lnTo>
                  <a:pt x="5" y="49"/>
                </a:lnTo>
                <a:lnTo>
                  <a:pt x="57" y="41"/>
                </a:lnTo>
                <a:lnTo>
                  <a:pt x="52" y="0"/>
                </a:lnTo>
                <a:lnTo>
                  <a:pt x="0" y="9"/>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8" name="Freeform 18"/>
          <p:cNvSpPr>
            <a:spLocks/>
          </p:cNvSpPr>
          <p:nvPr/>
        </p:nvSpPr>
        <p:spPr bwMode="auto">
          <a:xfrm>
            <a:off x="1695450" y="2159000"/>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899" name="Freeform 19"/>
          <p:cNvSpPr>
            <a:spLocks/>
          </p:cNvSpPr>
          <p:nvPr/>
        </p:nvSpPr>
        <p:spPr bwMode="auto">
          <a:xfrm>
            <a:off x="1898650" y="2116138"/>
            <a:ext cx="68263" cy="74612"/>
          </a:xfrm>
          <a:custGeom>
            <a:avLst/>
            <a:gdLst/>
            <a:ahLst/>
            <a:cxnLst>
              <a:cxn ang="0">
                <a:pos x="0" y="7"/>
              </a:cxn>
              <a:cxn ang="0">
                <a:pos x="5" y="47"/>
              </a:cxn>
              <a:cxn ang="0">
                <a:pos x="43" y="41"/>
              </a:cxn>
              <a:cxn ang="0">
                <a:pos x="38" y="0"/>
              </a:cxn>
              <a:cxn ang="0">
                <a:pos x="0" y="7"/>
              </a:cxn>
            </a:cxnLst>
            <a:rect l="0" t="0" r="r" b="b"/>
            <a:pathLst>
              <a:path w="43" h="47">
                <a:moveTo>
                  <a:pt x="0" y="7"/>
                </a:moveTo>
                <a:lnTo>
                  <a:pt x="5" y="47"/>
                </a:lnTo>
                <a:lnTo>
                  <a:pt x="43" y="41"/>
                </a:lnTo>
                <a:lnTo>
                  <a:pt x="38" y="0"/>
                </a:lnTo>
                <a:lnTo>
                  <a:pt x="0" y="7"/>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0" name="Freeform 20"/>
          <p:cNvSpPr>
            <a:spLocks/>
          </p:cNvSpPr>
          <p:nvPr/>
        </p:nvSpPr>
        <p:spPr bwMode="auto">
          <a:xfrm>
            <a:off x="1958975" y="2097088"/>
            <a:ext cx="138113" cy="84137"/>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1" name="Freeform 21"/>
          <p:cNvSpPr>
            <a:spLocks/>
          </p:cNvSpPr>
          <p:nvPr/>
        </p:nvSpPr>
        <p:spPr bwMode="auto">
          <a:xfrm>
            <a:off x="1955800" y="2116138"/>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2" name="Freeform 22"/>
          <p:cNvSpPr>
            <a:spLocks/>
          </p:cNvSpPr>
          <p:nvPr/>
        </p:nvSpPr>
        <p:spPr bwMode="auto">
          <a:xfrm>
            <a:off x="2089150" y="2076450"/>
            <a:ext cx="138113" cy="84138"/>
          </a:xfrm>
          <a:custGeom>
            <a:avLst/>
            <a:gdLst/>
            <a:ahLst/>
            <a:cxnLst>
              <a:cxn ang="0">
                <a:pos x="0" y="13"/>
              </a:cxn>
              <a:cxn ang="0">
                <a:pos x="5" y="53"/>
              </a:cxn>
              <a:cxn ang="0">
                <a:pos x="87" y="40"/>
              </a:cxn>
              <a:cxn ang="0">
                <a:pos x="82" y="0"/>
              </a:cxn>
              <a:cxn ang="0">
                <a:pos x="0" y="13"/>
              </a:cxn>
            </a:cxnLst>
            <a:rect l="0" t="0" r="r" b="b"/>
            <a:pathLst>
              <a:path w="87" h="53">
                <a:moveTo>
                  <a:pt x="0" y="13"/>
                </a:moveTo>
                <a:lnTo>
                  <a:pt x="5" y="53"/>
                </a:lnTo>
                <a:lnTo>
                  <a:pt x="87" y="40"/>
                </a:lnTo>
                <a:lnTo>
                  <a:pt x="82"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3" name="Freeform 23"/>
          <p:cNvSpPr>
            <a:spLocks/>
          </p:cNvSpPr>
          <p:nvPr/>
        </p:nvSpPr>
        <p:spPr bwMode="auto">
          <a:xfrm>
            <a:off x="2087563" y="2097088"/>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4" name="Freeform 24"/>
          <p:cNvSpPr>
            <a:spLocks/>
          </p:cNvSpPr>
          <p:nvPr/>
        </p:nvSpPr>
        <p:spPr bwMode="auto">
          <a:xfrm>
            <a:off x="2219325" y="2055813"/>
            <a:ext cx="139700" cy="84137"/>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5" name="Freeform 25"/>
          <p:cNvSpPr>
            <a:spLocks/>
          </p:cNvSpPr>
          <p:nvPr/>
        </p:nvSpPr>
        <p:spPr bwMode="auto">
          <a:xfrm>
            <a:off x="2217738" y="2076450"/>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6" name="Freeform 26"/>
          <p:cNvSpPr>
            <a:spLocks/>
          </p:cNvSpPr>
          <p:nvPr/>
        </p:nvSpPr>
        <p:spPr bwMode="auto">
          <a:xfrm>
            <a:off x="2351088" y="2052638"/>
            <a:ext cx="31750" cy="68262"/>
          </a:xfrm>
          <a:custGeom>
            <a:avLst/>
            <a:gdLst/>
            <a:ahLst/>
            <a:cxnLst>
              <a:cxn ang="0">
                <a:pos x="0" y="2"/>
              </a:cxn>
              <a:cxn ang="0">
                <a:pos x="5" y="43"/>
              </a:cxn>
              <a:cxn ang="0">
                <a:pos x="20" y="40"/>
              </a:cxn>
              <a:cxn ang="0">
                <a:pos x="15" y="0"/>
              </a:cxn>
              <a:cxn ang="0">
                <a:pos x="0" y="2"/>
              </a:cxn>
            </a:cxnLst>
            <a:rect l="0" t="0" r="r" b="b"/>
            <a:pathLst>
              <a:path w="20" h="43">
                <a:moveTo>
                  <a:pt x="0" y="2"/>
                </a:moveTo>
                <a:lnTo>
                  <a:pt x="5" y="43"/>
                </a:lnTo>
                <a:lnTo>
                  <a:pt x="20" y="40"/>
                </a:lnTo>
                <a:lnTo>
                  <a:pt x="15" y="0"/>
                </a:lnTo>
                <a:lnTo>
                  <a:pt x="0" y="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7" name="Freeform 27"/>
          <p:cNvSpPr>
            <a:spLocks/>
          </p:cNvSpPr>
          <p:nvPr/>
        </p:nvSpPr>
        <p:spPr bwMode="auto">
          <a:xfrm>
            <a:off x="2347913" y="2055813"/>
            <a:ext cx="7937"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8" name="Freeform 28"/>
          <p:cNvSpPr>
            <a:spLocks/>
          </p:cNvSpPr>
          <p:nvPr/>
        </p:nvSpPr>
        <p:spPr bwMode="auto">
          <a:xfrm>
            <a:off x="2492375" y="2014538"/>
            <a:ext cx="127000" cy="82550"/>
          </a:xfrm>
          <a:custGeom>
            <a:avLst/>
            <a:gdLst/>
            <a:ahLst/>
            <a:cxnLst>
              <a:cxn ang="0">
                <a:pos x="0" y="11"/>
              </a:cxn>
              <a:cxn ang="0">
                <a:pos x="5" y="52"/>
              </a:cxn>
              <a:cxn ang="0">
                <a:pos x="80" y="40"/>
              </a:cxn>
              <a:cxn ang="0">
                <a:pos x="75" y="0"/>
              </a:cxn>
              <a:cxn ang="0">
                <a:pos x="0" y="11"/>
              </a:cxn>
            </a:cxnLst>
            <a:rect l="0" t="0" r="r" b="b"/>
            <a:pathLst>
              <a:path w="80" h="52">
                <a:moveTo>
                  <a:pt x="0" y="11"/>
                </a:moveTo>
                <a:lnTo>
                  <a:pt x="5" y="52"/>
                </a:lnTo>
                <a:lnTo>
                  <a:pt x="80" y="40"/>
                </a:lnTo>
                <a:lnTo>
                  <a:pt x="75" y="0"/>
                </a:lnTo>
                <a:lnTo>
                  <a:pt x="0" y="11"/>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09" name="Freeform 29"/>
          <p:cNvSpPr>
            <a:spLocks/>
          </p:cNvSpPr>
          <p:nvPr/>
        </p:nvSpPr>
        <p:spPr bwMode="auto">
          <a:xfrm>
            <a:off x="2611438" y="1993900"/>
            <a:ext cx="138112" cy="84138"/>
          </a:xfrm>
          <a:custGeom>
            <a:avLst/>
            <a:gdLst/>
            <a:ahLst/>
            <a:cxnLst>
              <a:cxn ang="0">
                <a:pos x="0" y="13"/>
              </a:cxn>
              <a:cxn ang="0">
                <a:pos x="5" y="53"/>
              </a:cxn>
              <a:cxn ang="0">
                <a:pos x="87" y="41"/>
              </a:cxn>
              <a:cxn ang="0">
                <a:pos x="82" y="0"/>
              </a:cxn>
              <a:cxn ang="0">
                <a:pos x="0" y="13"/>
              </a:cxn>
            </a:cxnLst>
            <a:rect l="0" t="0" r="r" b="b"/>
            <a:pathLst>
              <a:path w="87" h="53">
                <a:moveTo>
                  <a:pt x="0" y="13"/>
                </a:moveTo>
                <a:lnTo>
                  <a:pt x="5" y="53"/>
                </a:lnTo>
                <a:lnTo>
                  <a:pt x="87" y="41"/>
                </a:lnTo>
                <a:lnTo>
                  <a:pt x="82"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0" name="Freeform 30"/>
          <p:cNvSpPr>
            <a:spLocks/>
          </p:cNvSpPr>
          <p:nvPr/>
        </p:nvSpPr>
        <p:spPr bwMode="auto">
          <a:xfrm>
            <a:off x="2609850" y="2014538"/>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1" name="Freeform 31"/>
          <p:cNvSpPr>
            <a:spLocks/>
          </p:cNvSpPr>
          <p:nvPr/>
        </p:nvSpPr>
        <p:spPr bwMode="auto">
          <a:xfrm>
            <a:off x="2741613" y="1973263"/>
            <a:ext cx="139700" cy="85725"/>
          </a:xfrm>
          <a:custGeom>
            <a:avLst/>
            <a:gdLst/>
            <a:ahLst/>
            <a:cxnLst>
              <a:cxn ang="0">
                <a:pos x="0" y="13"/>
              </a:cxn>
              <a:cxn ang="0">
                <a:pos x="5" y="54"/>
              </a:cxn>
              <a:cxn ang="0">
                <a:pos x="88" y="41"/>
              </a:cxn>
              <a:cxn ang="0">
                <a:pos x="83" y="0"/>
              </a:cxn>
              <a:cxn ang="0">
                <a:pos x="0" y="13"/>
              </a:cxn>
            </a:cxnLst>
            <a:rect l="0" t="0" r="r" b="b"/>
            <a:pathLst>
              <a:path w="88" h="54">
                <a:moveTo>
                  <a:pt x="0" y="13"/>
                </a:moveTo>
                <a:lnTo>
                  <a:pt x="5" y="54"/>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2" name="Freeform 32"/>
          <p:cNvSpPr>
            <a:spLocks/>
          </p:cNvSpPr>
          <p:nvPr/>
        </p:nvSpPr>
        <p:spPr bwMode="auto">
          <a:xfrm>
            <a:off x="2740025" y="1993900"/>
            <a:ext cx="7938" cy="65088"/>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3" name="Freeform 33"/>
          <p:cNvSpPr>
            <a:spLocks/>
          </p:cNvSpPr>
          <p:nvPr/>
        </p:nvSpPr>
        <p:spPr bwMode="auto">
          <a:xfrm>
            <a:off x="2873375" y="1957388"/>
            <a:ext cx="101600" cy="80962"/>
          </a:xfrm>
          <a:custGeom>
            <a:avLst/>
            <a:gdLst/>
            <a:ahLst/>
            <a:cxnLst>
              <a:cxn ang="0">
                <a:pos x="0" y="10"/>
              </a:cxn>
              <a:cxn ang="0">
                <a:pos x="5" y="51"/>
              </a:cxn>
              <a:cxn ang="0">
                <a:pos x="64" y="41"/>
              </a:cxn>
              <a:cxn ang="0">
                <a:pos x="59" y="0"/>
              </a:cxn>
              <a:cxn ang="0">
                <a:pos x="0" y="10"/>
              </a:cxn>
            </a:cxnLst>
            <a:rect l="0" t="0" r="r" b="b"/>
            <a:pathLst>
              <a:path w="64" h="51">
                <a:moveTo>
                  <a:pt x="0" y="10"/>
                </a:moveTo>
                <a:lnTo>
                  <a:pt x="5" y="51"/>
                </a:lnTo>
                <a:lnTo>
                  <a:pt x="64" y="41"/>
                </a:lnTo>
                <a:lnTo>
                  <a:pt x="59" y="0"/>
                </a:lnTo>
                <a:lnTo>
                  <a:pt x="0" y="1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4" name="Freeform 34"/>
          <p:cNvSpPr>
            <a:spLocks/>
          </p:cNvSpPr>
          <p:nvPr/>
        </p:nvSpPr>
        <p:spPr bwMode="auto">
          <a:xfrm>
            <a:off x="2870200" y="1973263"/>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5" name="Freeform 35"/>
          <p:cNvSpPr>
            <a:spLocks/>
          </p:cNvSpPr>
          <p:nvPr/>
        </p:nvSpPr>
        <p:spPr bwMode="auto">
          <a:xfrm>
            <a:off x="3086100" y="1931988"/>
            <a:ext cx="55563" cy="71437"/>
          </a:xfrm>
          <a:custGeom>
            <a:avLst/>
            <a:gdLst/>
            <a:ahLst/>
            <a:cxnLst>
              <a:cxn ang="0">
                <a:pos x="0" y="5"/>
              </a:cxn>
              <a:cxn ang="0">
                <a:pos x="5" y="45"/>
              </a:cxn>
              <a:cxn ang="0">
                <a:pos x="35" y="40"/>
              </a:cxn>
              <a:cxn ang="0">
                <a:pos x="30" y="0"/>
              </a:cxn>
              <a:cxn ang="0">
                <a:pos x="0" y="5"/>
              </a:cxn>
            </a:cxnLst>
            <a:rect l="0" t="0" r="r" b="b"/>
            <a:pathLst>
              <a:path w="35" h="45">
                <a:moveTo>
                  <a:pt x="0" y="5"/>
                </a:moveTo>
                <a:lnTo>
                  <a:pt x="5" y="45"/>
                </a:lnTo>
                <a:lnTo>
                  <a:pt x="35" y="40"/>
                </a:lnTo>
                <a:lnTo>
                  <a:pt x="30" y="0"/>
                </a:lnTo>
                <a:lnTo>
                  <a:pt x="0" y="5"/>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6" name="Freeform 36"/>
          <p:cNvSpPr>
            <a:spLocks/>
          </p:cNvSpPr>
          <p:nvPr/>
        </p:nvSpPr>
        <p:spPr bwMode="auto">
          <a:xfrm>
            <a:off x="3133725" y="1911350"/>
            <a:ext cx="139700" cy="84138"/>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7" name="Freeform 37"/>
          <p:cNvSpPr>
            <a:spLocks/>
          </p:cNvSpPr>
          <p:nvPr/>
        </p:nvSpPr>
        <p:spPr bwMode="auto">
          <a:xfrm>
            <a:off x="3132138" y="1931988"/>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8" name="Freeform 38"/>
          <p:cNvSpPr>
            <a:spLocks/>
          </p:cNvSpPr>
          <p:nvPr/>
        </p:nvSpPr>
        <p:spPr bwMode="auto">
          <a:xfrm>
            <a:off x="3265488" y="1892300"/>
            <a:ext cx="138112" cy="84138"/>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19" name="Freeform 39"/>
          <p:cNvSpPr>
            <a:spLocks/>
          </p:cNvSpPr>
          <p:nvPr/>
        </p:nvSpPr>
        <p:spPr bwMode="auto">
          <a:xfrm>
            <a:off x="3262313" y="1911350"/>
            <a:ext cx="7937" cy="65088"/>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0" name="Freeform 40"/>
          <p:cNvSpPr>
            <a:spLocks/>
          </p:cNvSpPr>
          <p:nvPr/>
        </p:nvSpPr>
        <p:spPr bwMode="auto">
          <a:xfrm>
            <a:off x="3395663" y="1870075"/>
            <a:ext cx="138112" cy="85725"/>
          </a:xfrm>
          <a:custGeom>
            <a:avLst/>
            <a:gdLst/>
            <a:ahLst/>
            <a:cxnLst>
              <a:cxn ang="0">
                <a:pos x="0" y="14"/>
              </a:cxn>
              <a:cxn ang="0">
                <a:pos x="5" y="54"/>
              </a:cxn>
              <a:cxn ang="0">
                <a:pos x="87" y="40"/>
              </a:cxn>
              <a:cxn ang="0">
                <a:pos x="82" y="0"/>
              </a:cxn>
              <a:cxn ang="0">
                <a:pos x="0" y="14"/>
              </a:cxn>
            </a:cxnLst>
            <a:rect l="0" t="0" r="r" b="b"/>
            <a:pathLst>
              <a:path w="87" h="54">
                <a:moveTo>
                  <a:pt x="0" y="14"/>
                </a:moveTo>
                <a:lnTo>
                  <a:pt x="5" y="54"/>
                </a:lnTo>
                <a:lnTo>
                  <a:pt x="87" y="40"/>
                </a:lnTo>
                <a:lnTo>
                  <a:pt x="82"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1" name="Freeform 41"/>
          <p:cNvSpPr>
            <a:spLocks/>
          </p:cNvSpPr>
          <p:nvPr/>
        </p:nvSpPr>
        <p:spPr bwMode="auto">
          <a:xfrm>
            <a:off x="3394075" y="1892300"/>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2" name="Freeform 42"/>
          <p:cNvSpPr>
            <a:spLocks/>
          </p:cNvSpPr>
          <p:nvPr/>
        </p:nvSpPr>
        <p:spPr bwMode="auto">
          <a:xfrm>
            <a:off x="3525838" y="1863725"/>
            <a:ext cx="44450" cy="69850"/>
          </a:xfrm>
          <a:custGeom>
            <a:avLst/>
            <a:gdLst/>
            <a:ahLst/>
            <a:cxnLst>
              <a:cxn ang="0">
                <a:pos x="0" y="4"/>
              </a:cxn>
              <a:cxn ang="0">
                <a:pos x="5" y="44"/>
              </a:cxn>
              <a:cxn ang="0">
                <a:pos x="28" y="40"/>
              </a:cxn>
              <a:cxn ang="0">
                <a:pos x="23" y="0"/>
              </a:cxn>
              <a:cxn ang="0">
                <a:pos x="0" y="4"/>
              </a:cxn>
            </a:cxnLst>
            <a:rect l="0" t="0" r="r" b="b"/>
            <a:pathLst>
              <a:path w="28" h="44">
                <a:moveTo>
                  <a:pt x="0" y="4"/>
                </a:moveTo>
                <a:lnTo>
                  <a:pt x="5" y="44"/>
                </a:lnTo>
                <a:lnTo>
                  <a:pt x="28" y="40"/>
                </a:lnTo>
                <a:lnTo>
                  <a:pt x="23" y="0"/>
                </a:lnTo>
                <a:lnTo>
                  <a:pt x="0" y="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3" name="Freeform 43"/>
          <p:cNvSpPr>
            <a:spLocks/>
          </p:cNvSpPr>
          <p:nvPr/>
        </p:nvSpPr>
        <p:spPr bwMode="auto">
          <a:xfrm>
            <a:off x="3524250" y="1870075"/>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4" name="Freeform 44"/>
          <p:cNvSpPr>
            <a:spLocks/>
          </p:cNvSpPr>
          <p:nvPr/>
        </p:nvSpPr>
        <p:spPr bwMode="auto">
          <a:xfrm>
            <a:off x="3681413" y="1828800"/>
            <a:ext cx="114300" cy="80963"/>
          </a:xfrm>
          <a:custGeom>
            <a:avLst/>
            <a:gdLst/>
            <a:ahLst/>
            <a:cxnLst>
              <a:cxn ang="0">
                <a:pos x="0" y="10"/>
              </a:cxn>
              <a:cxn ang="0">
                <a:pos x="5" y="51"/>
              </a:cxn>
              <a:cxn ang="0">
                <a:pos x="72" y="41"/>
              </a:cxn>
              <a:cxn ang="0">
                <a:pos x="67" y="0"/>
              </a:cxn>
              <a:cxn ang="0">
                <a:pos x="0" y="10"/>
              </a:cxn>
            </a:cxnLst>
            <a:rect l="0" t="0" r="r" b="b"/>
            <a:pathLst>
              <a:path w="72" h="51">
                <a:moveTo>
                  <a:pt x="0" y="10"/>
                </a:moveTo>
                <a:lnTo>
                  <a:pt x="5" y="51"/>
                </a:lnTo>
                <a:lnTo>
                  <a:pt x="72" y="41"/>
                </a:lnTo>
                <a:lnTo>
                  <a:pt x="67" y="0"/>
                </a:lnTo>
                <a:lnTo>
                  <a:pt x="0" y="1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5" name="Freeform 45"/>
          <p:cNvSpPr>
            <a:spLocks/>
          </p:cNvSpPr>
          <p:nvPr/>
        </p:nvSpPr>
        <p:spPr bwMode="auto">
          <a:xfrm>
            <a:off x="3787775" y="1809750"/>
            <a:ext cx="138113" cy="84138"/>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6" name="Freeform 46"/>
          <p:cNvSpPr>
            <a:spLocks/>
          </p:cNvSpPr>
          <p:nvPr/>
        </p:nvSpPr>
        <p:spPr bwMode="auto">
          <a:xfrm>
            <a:off x="3784600" y="1828800"/>
            <a:ext cx="7938" cy="65088"/>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7" name="Freeform 47"/>
          <p:cNvSpPr>
            <a:spLocks/>
          </p:cNvSpPr>
          <p:nvPr/>
        </p:nvSpPr>
        <p:spPr bwMode="auto">
          <a:xfrm>
            <a:off x="3917950" y="1787525"/>
            <a:ext cx="138113" cy="85725"/>
          </a:xfrm>
          <a:custGeom>
            <a:avLst/>
            <a:gdLst/>
            <a:ahLst/>
            <a:cxnLst>
              <a:cxn ang="0">
                <a:pos x="0" y="14"/>
              </a:cxn>
              <a:cxn ang="0">
                <a:pos x="5" y="54"/>
              </a:cxn>
              <a:cxn ang="0">
                <a:pos x="87" y="40"/>
              </a:cxn>
              <a:cxn ang="0">
                <a:pos x="82" y="0"/>
              </a:cxn>
              <a:cxn ang="0">
                <a:pos x="0" y="14"/>
              </a:cxn>
            </a:cxnLst>
            <a:rect l="0" t="0" r="r" b="b"/>
            <a:pathLst>
              <a:path w="87" h="54">
                <a:moveTo>
                  <a:pt x="0" y="14"/>
                </a:moveTo>
                <a:lnTo>
                  <a:pt x="5" y="54"/>
                </a:lnTo>
                <a:lnTo>
                  <a:pt x="87" y="40"/>
                </a:lnTo>
                <a:lnTo>
                  <a:pt x="82"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8" name="Freeform 48"/>
          <p:cNvSpPr>
            <a:spLocks/>
          </p:cNvSpPr>
          <p:nvPr/>
        </p:nvSpPr>
        <p:spPr bwMode="auto">
          <a:xfrm>
            <a:off x="3916363" y="1809750"/>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29" name="Freeform 49"/>
          <p:cNvSpPr>
            <a:spLocks/>
          </p:cNvSpPr>
          <p:nvPr/>
        </p:nvSpPr>
        <p:spPr bwMode="auto">
          <a:xfrm>
            <a:off x="4048125" y="1771650"/>
            <a:ext cx="114300" cy="79375"/>
          </a:xfrm>
          <a:custGeom>
            <a:avLst/>
            <a:gdLst/>
            <a:ahLst/>
            <a:cxnLst>
              <a:cxn ang="0">
                <a:pos x="0" y="10"/>
              </a:cxn>
              <a:cxn ang="0">
                <a:pos x="5" y="50"/>
              </a:cxn>
              <a:cxn ang="0">
                <a:pos x="72" y="40"/>
              </a:cxn>
              <a:cxn ang="0">
                <a:pos x="67" y="0"/>
              </a:cxn>
              <a:cxn ang="0">
                <a:pos x="0" y="10"/>
              </a:cxn>
            </a:cxnLst>
            <a:rect l="0" t="0" r="r" b="b"/>
            <a:pathLst>
              <a:path w="72" h="50">
                <a:moveTo>
                  <a:pt x="0" y="10"/>
                </a:moveTo>
                <a:lnTo>
                  <a:pt x="5" y="50"/>
                </a:lnTo>
                <a:lnTo>
                  <a:pt x="72" y="40"/>
                </a:lnTo>
                <a:lnTo>
                  <a:pt x="67" y="0"/>
                </a:lnTo>
                <a:lnTo>
                  <a:pt x="0" y="1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0" name="Freeform 50"/>
          <p:cNvSpPr>
            <a:spLocks/>
          </p:cNvSpPr>
          <p:nvPr/>
        </p:nvSpPr>
        <p:spPr bwMode="auto">
          <a:xfrm>
            <a:off x="4046538" y="1787525"/>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1" name="Freeform 51"/>
          <p:cNvSpPr>
            <a:spLocks/>
          </p:cNvSpPr>
          <p:nvPr/>
        </p:nvSpPr>
        <p:spPr bwMode="auto">
          <a:xfrm>
            <a:off x="4273550" y="1746250"/>
            <a:ext cx="44450" cy="71438"/>
          </a:xfrm>
          <a:custGeom>
            <a:avLst/>
            <a:gdLst/>
            <a:ahLst/>
            <a:cxnLst>
              <a:cxn ang="0">
                <a:pos x="0" y="4"/>
              </a:cxn>
              <a:cxn ang="0">
                <a:pos x="5" y="45"/>
              </a:cxn>
              <a:cxn ang="0">
                <a:pos x="28" y="41"/>
              </a:cxn>
              <a:cxn ang="0">
                <a:pos x="23" y="0"/>
              </a:cxn>
              <a:cxn ang="0">
                <a:pos x="0" y="4"/>
              </a:cxn>
            </a:cxnLst>
            <a:rect l="0" t="0" r="r" b="b"/>
            <a:pathLst>
              <a:path w="28" h="45">
                <a:moveTo>
                  <a:pt x="0" y="4"/>
                </a:moveTo>
                <a:lnTo>
                  <a:pt x="5" y="45"/>
                </a:lnTo>
                <a:lnTo>
                  <a:pt x="28" y="41"/>
                </a:lnTo>
                <a:lnTo>
                  <a:pt x="23" y="0"/>
                </a:lnTo>
                <a:lnTo>
                  <a:pt x="0" y="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2" name="Freeform 52"/>
          <p:cNvSpPr>
            <a:spLocks/>
          </p:cNvSpPr>
          <p:nvPr/>
        </p:nvSpPr>
        <p:spPr bwMode="auto">
          <a:xfrm>
            <a:off x="4310063" y="1727200"/>
            <a:ext cx="138112" cy="84138"/>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3" name="Freeform 53"/>
          <p:cNvSpPr>
            <a:spLocks/>
          </p:cNvSpPr>
          <p:nvPr/>
        </p:nvSpPr>
        <p:spPr bwMode="auto">
          <a:xfrm>
            <a:off x="4308475" y="1746250"/>
            <a:ext cx="7938" cy="65088"/>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4" name="Freeform 54"/>
          <p:cNvSpPr>
            <a:spLocks/>
          </p:cNvSpPr>
          <p:nvPr/>
        </p:nvSpPr>
        <p:spPr bwMode="auto">
          <a:xfrm>
            <a:off x="4440238" y="1704975"/>
            <a:ext cx="138112" cy="85725"/>
          </a:xfrm>
          <a:custGeom>
            <a:avLst/>
            <a:gdLst/>
            <a:ahLst/>
            <a:cxnLst>
              <a:cxn ang="0">
                <a:pos x="0" y="14"/>
              </a:cxn>
              <a:cxn ang="0">
                <a:pos x="5" y="54"/>
              </a:cxn>
              <a:cxn ang="0">
                <a:pos x="87" y="40"/>
              </a:cxn>
              <a:cxn ang="0">
                <a:pos x="82" y="0"/>
              </a:cxn>
              <a:cxn ang="0">
                <a:pos x="0" y="14"/>
              </a:cxn>
            </a:cxnLst>
            <a:rect l="0" t="0" r="r" b="b"/>
            <a:pathLst>
              <a:path w="87" h="54">
                <a:moveTo>
                  <a:pt x="0" y="14"/>
                </a:moveTo>
                <a:lnTo>
                  <a:pt x="5" y="54"/>
                </a:lnTo>
                <a:lnTo>
                  <a:pt x="87" y="40"/>
                </a:lnTo>
                <a:lnTo>
                  <a:pt x="82"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5" name="Freeform 55"/>
          <p:cNvSpPr>
            <a:spLocks/>
          </p:cNvSpPr>
          <p:nvPr/>
        </p:nvSpPr>
        <p:spPr bwMode="auto">
          <a:xfrm>
            <a:off x="4438650" y="1727200"/>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6" name="Freeform 56"/>
          <p:cNvSpPr>
            <a:spLocks/>
          </p:cNvSpPr>
          <p:nvPr/>
        </p:nvSpPr>
        <p:spPr bwMode="auto">
          <a:xfrm>
            <a:off x="4570413" y="1684338"/>
            <a:ext cx="139700" cy="84137"/>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7" name="Freeform 57"/>
          <p:cNvSpPr>
            <a:spLocks/>
          </p:cNvSpPr>
          <p:nvPr/>
        </p:nvSpPr>
        <p:spPr bwMode="auto">
          <a:xfrm>
            <a:off x="4568825" y="1704975"/>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8" name="Freeform 58"/>
          <p:cNvSpPr>
            <a:spLocks/>
          </p:cNvSpPr>
          <p:nvPr/>
        </p:nvSpPr>
        <p:spPr bwMode="auto">
          <a:xfrm>
            <a:off x="4702175" y="1676400"/>
            <a:ext cx="55563" cy="73025"/>
          </a:xfrm>
          <a:custGeom>
            <a:avLst/>
            <a:gdLst/>
            <a:ahLst/>
            <a:cxnLst>
              <a:cxn ang="0">
                <a:pos x="0" y="5"/>
              </a:cxn>
              <a:cxn ang="0">
                <a:pos x="5" y="46"/>
              </a:cxn>
              <a:cxn ang="0">
                <a:pos x="35" y="41"/>
              </a:cxn>
              <a:cxn ang="0">
                <a:pos x="30" y="0"/>
              </a:cxn>
              <a:cxn ang="0">
                <a:pos x="0" y="5"/>
              </a:cxn>
            </a:cxnLst>
            <a:rect l="0" t="0" r="r" b="b"/>
            <a:pathLst>
              <a:path w="35" h="46">
                <a:moveTo>
                  <a:pt x="0" y="5"/>
                </a:moveTo>
                <a:lnTo>
                  <a:pt x="5" y="46"/>
                </a:lnTo>
                <a:lnTo>
                  <a:pt x="35" y="41"/>
                </a:lnTo>
                <a:lnTo>
                  <a:pt x="30" y="0"/>
                </a:lnTo>
                <a:lnTo>
                  <a:pt x="0" y="5"/>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39" name="Freeform 59"/>
          <p:cNvSpPr>
            <a:spLocks/>
          </p:cNvSpPr>
          <p:nvPr/>
        </p:nvSpPr>
        <p:spPr bwMode="auto">
          <a:xfrm>
            <a:off x="4699000" y="1684338"/>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0" name="Freeform 60"/>
          <p:cNvSpPr>
            <a:spLocks/>
          </p:cNvSpPr>
          <p:nvPr/>
        </p:nvSpPr>
        <p:spPr bwMode="auto">
          <a:xfrm>
            <a:off x="4868863" y="1644650"/>
            <a:ext cx="101600" cy="77788"/>
          </a:xfrm>
          <a:custGeom>
            <a:avLst/>
            <a:gdLst/>
            <a:ahLst/>
            <a:cxnLst>
              <a:cxn ang="0">
                <a:pos x="0" y="9"/>
              </a:cxn>
              <a:cxn ang="0">
                <a:pos x="5" y="49"/>
              </a:cxn>
              <a:cxn ang="0">
                <a:pos x="64" y="40"/>
              </a:cxn>
              <a:cxn ang="0">
                <a:pos x="59" y="0"/>
              </a:cxn>
              <a:cxn ang="0">
                <a:pos x="0" y="9"/>
              </a:cxn>
            </a:cxnLst>
            <a:rect l="0" t="0" r="r" b="b"/>
            <a:pathLst>
              <a:path w="64" h="49">
                <a:moveTo>
                  <a:pt x="0" y="9"/>
                </a:moveTo>
                <a:lnTo>
                  <a:pt x="5" y="49"/>
                </a:lnTo>
                <a:lnTo>
                  <a:pt x="64" y="40"/>
                </a:lnTo>
                <a:lnTo>
                  <a:pt x="59" y="0"/>
                </a:lnTo>
                <a:lnTo>
                  <a:pt x="0" y="9"/>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1" name="Freeform 61"/>
          <p:cNvSpPr>
            <a:spLocks/>
          </p:cNvSpPr>
          <p:nvPr/>
        </p:nvSpPr>
        <p:spPr bwMode="auto">
          <a:xfrm>
            <a:off x="4962525" y="1624013"/>
            <a:ext cx="139700" cy="84137"/>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2" name="Freeform 62"/>
          <p:cNvSpPr>
            <a:spLocks/>
          </p:cNvSpPr>
          <p:nvPr/>
        </p:nvSpPr>
        <p:spPr bwMode="auto">
          <a:xfrm>
            <a:off x="4960938" y="1644650"/>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3" name="Freeform 63"/>
          <p:cNvSpPr>
            <a:spLocks/>
          </p:cNvSpPr>
          <p:nvPr/>
        </p:nvSpPr>
        <p:spPr bwMode="auto">
          <a:xfrm>
            <a:off x="5094288" y="1601788"/>
            <a:ext cx="138112" cy="87312"/>
          </a:xfrm>
          <a:custGeom>
            <a:avLst/>
            <a:gdLst/>
            <a:ahLst/>
            <a:cxnLst>
              <a:cxn ang="0">
                <a:pos x="0" y="14"/>
              </a:cxn>
              <a:cxn ang="0">
                <a:pos x="5" y="55"/>
              </a:cxn>
              <a:cxn ang="0">
                <a:pos x="87" y="41"/>
              </a:cxn>
              <a:cxn ang="0">
                <a:pos x="82" y="0"/>
              </a:cxn>
              <a:cxn ang="0">
                <a:pos x="0" y="14"/>
              </a:cxn>
            </a:cxnLst>
            <a:rect l="0" t="0" r="r" b="b"/>
            <a:pathLst>
              <a:path w="87" h="55">
                <a:moveTo>
                  <a:pt x="0" y="14"/>
                </a:moveTo>
                <a:lnTo>
                  <a:pt x="5" y="55"/>
                </a:lnTo>
                <a:lnTo>
                  <a:pt x="87" y="41"/>
                </a:lnTo>
                <a:lnTo>
                  <a:pt x="82"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4" name="Freeform 64"/>
          <p:cNvSpPr>
            <a:spLocks/>
          </p:cNvSpPr>
          <p:nvPr/>
        </p:nvSpPr>
        <p:spPr bwMode="auto">
          <a:xfrm>
            <a:off x="5091113" y="1624013"/>
            <a:ext cx="7937"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5" name="Freeform 65"/>
          <p:cNvSpPr>
            <a:spLocks/>
          </p:cNvSpPr>
          <p:nvPr/>
        </p:nvSpPr>
        <p:spPr bwMode="auto">
          <a:xfrm>
            <a:off x="5224463" y="1584325"/>
            <a:ext cx="127000" cy="82550"/>
          </a:xfrm>
          <a:custGeom>
            <a:avLst/>
            <a:gdLst/>
            <a:ahLst/>
            <a:cxnLst>
              <a:cxn ang="0">
                <a:pos x="0" y="11"/>
              </a:cxn>
              <a:cxn ang="0">
                <a:pos x="5" y="52"/>
              </a:cxn>
              <a:cxn ang="0">
                <a:pos x="80" y="40"/>
              </a:cxn>
              <a:cxn ang="0">
                <a:pos x="74" y="0"/>
              </a:cxn>
              <a:cxn ang="0">
                <a:pos x="0" y="11"/>
              </a:cxn>
            </a:cxnLst>
            <a:rect l="0" t="0" r="r" b="b"/>
            <a:pathLst>
              <a:path w="80" h="52">
                <a:moveTo>
                  <a:pt x="0" y="11"/>
                </a:moveTo>
                <a:lnTo>
                  <a:pt x="5" y="52"/>
                </a:lnTo>
                <a:lnTo>
                  <a:pt x="80" y="40"/>
                </a:lnTo>
                <a:lnTo>
                  <a:pt x="74" y="0"/>
                </a:lnTo>
                <a:lnTo>
                  <a:pt x="0" y="11"/>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6" name="Freeform 66"/>
          <p:cNvSpPr>
            <a:spLocks/>
          </p:cNvSpPr>
          <p:nvPr/>
        </p:nvSpPr>
        <p:spPr bwMode="auto">
          <a:xfrm>
            <a:off x="5222875" y="1601788"/>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7" name="Freeform 67"/>
          <p:cNvSpPr>
            <a:spLocks/>
          </p:cNvSpPr>
          <p:nvPr/>
        </p:nvSpPr>
        <p:spPr bwMode="auto">
          <a:xfrm>
            <a:off x="5461000" y="1562100"/>
            <a:ext cx="31750" cy="68263"/>
          </a:xfrm>
          <a:custGeom>
            <a:avLst/>
            <a:gdLst/>
            <a:ahLst/>
            <a:cxnLst>
              <a:cxn ang="0">
                <a:pos x="0" y="2"/>
              </a:cxn>
              <a:cxn ang="0">
                <a:pos x="5" y="43"/>
              </a:cxn>
              <a:cxn ang="0">
                <a:pos x="20" y="40"/>
              </a:cxn>
              <a:cxn ang="0">
                <a:pos x="15" y="0"/>
              </a:cxn>
              <a:cxn ang="0">
                <a:pos x="0" y="2"/>
              </a:cxn>
            </a:cxnLst>
            <a:rect l="0" t="0" r="r" b="b"/>
            <a:pathLst>
              <a:path w="20" h="43">
                <a:moveTo>
                  <a:pt x="0" y="2"/>
                </a:moveTo>
                <a:lnTo>
                  <a:pt x="5" y="43"/>
                </a:lnTo>
                <a:lnTo>
                  <a:pt x="20" y="40"/>
                </a:lnTo>
                <a:lnTo>
                  <a:pt x="15" y="0"/>
                </a:lnTo>
                <a:lnTo>
                  <a:pt x="0" y="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8" name="Freeform 68"/>
          <p:cNvSpPr>
            <a:spLocks/>
          </p:cNvSpPr>
          <p:nvPr/>
        </p:nvSpPr>
        <p:spPr bwMode="auto">
          <a:xfrm>
            <a:off x="5484813" y="1541463"/>
            <a:ext cx="139700" cy="84137"/>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49" name="Freeform 69"/>
          <p:cNvSpPr>
            <a:spLocks/>
          </p:cNvSpPr>
          <p:nvPr/>
        </p:nvSpPr>
        <p:spPr bwMode="auto">
          <a:xfrm>
            <a:off x="5483225" y="1562100"/>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0" name="Freeform 70"/>
          <p:cNvSpPr>
            <a:spLocks/>
          </p:cNvSpPr>
          <p:nvPr/>
        </p:nvSpPr>
        <p:spPr bwMode="auto">
          <a:xfrm>
            <a:off x="5616575" y="1519238"/>
            <a:ext cx="138113" cy="87312"/>
          </a:xfrm>
          <a:custGeom>
            <a:avLst/>
            <a:gdLst/>
            <a:ahLst/>
            <a:cxnLst>
              <a:cxn ang="0">
                <a:pos x="0" y="14"/>
              </a:cxn>
              <a:cxn ang="0">
                <a:pos x="5" y="55"/>
              </a:cxn>
              <a:cxn ang="0">
                <a:pos x="87" y="41"/>
              </a:cxn>
              <a:cxn ang="0">
                <a:pos x="82" y="0"/>
              </a:cxn>
              <a:cxn ang="0">
                <a:pos x="0" y="14"/>
              </a:cxn>
            </a:cxnLst>
            <a:rect l="0" t="0" r="r" b="b"/>
            <a:pathLst>
              <a:path w="87" h="55">
                <a:moveTo>
                  <a:pt x="0" y="14"/>
                </a:moveTo>
                <a:lnTo>
                  <a:pt x="5" y="55"/>
                </a:lnTo>
                <a:lnTo>
                  <a:pt x="87" y="41"/>
                </a:lnTo>
                <a:lnTo>
                  <a:pt x="82"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1" name="Freeform 71"/>
          <p:cNvSpPr>
            <a:spLocks/>
          </p:cNvSpPr>
          <p:nvPr/>
        </p:nvSpPr>
        <p:spPr bwMode="auto">
          <a:xfrm>
            <a:off x="5613400" y="1541463"/>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2" name="Freeform 72"/>
          <p:cNvSpPr>
            <a:spLocks/>
          </p:cNvSpPr>
          <p:nvPr/>
        </p:nvSpPr>
        <p:spPr bwMode="auto">
          <a:xfrm>
            <a:off x="5746750" y="1500188"/>
            <a:ext cx="138113" cy="84137"/>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3" name="Freeform 73"/>
          <p:cNvSpPr>
            <a:spLocks/>
          </p:cNvSpPr>
          <p:nvPr/>
        </p:nvSpPr>
        <p:spPr bwMode="auto">
          <a:xfrm>
            <a:off x="5745163" y="1519238"/>
            <a:ext cx="7937"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4" name="Freeform 74"/>
          <p:cNvSpPr>
            <a:spLocks/>
          </p:cNvSpPr>
          <p:nvPr/>
        </p:nvSpPr>
        <p:spPr bwMode="auto">
          <a:xfrm>
            <a:off x="5876925" y="1489075"/>
            <a:ext cx="68263" cy="74613"/>
          </a:xfrm>
          <a:custGeom>
            <a:avLst/>
            <a:gdLst/>
            <a:ahLst/>
            <a:cxnLst>
              <a:cxn ang="0">
                <a:pos x="0" y="7"/>
              </a:cxn>
              <a:cxn ang="0">
                <a:pos x="5" y="47"/>
              </a:cxn>
              <a:cxn ang="0">
                <a:pos x="43" y="41"/>
              </a:cxn>
              <a:cxn ang="0">
                <a:pos x="38" y="0"/>
              </a:cxn>
              <a:cxn ang="0">
                <a:pos x="0" y="7"/>
              </a:cxn>
            </a:cxnLst>
            <a:rect l="0" t="0" r="r" b="b"/>
            <a:pathLst>
              <a:path w="43" h="47">
                <a:moveTo>
                  <a:pt x="0" y="7"/>
                </a:moveTo>
                <a:lnTo>
                  <a:pt x="5" y="47"/>
                </a:lnTo>
                <a:lnTo>
                  <a:pt x="43" y="41"/>
                </a:lnTo>
                <a:lnTo>
                  <a:pt x="38" y="0"/>
                </a:lnTo>
                <a:lnTo>
                  <a:pt x="0" y="7"/>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5" name="Freeform 75"/>
          <p:cNvSpPr>
            <a:spLocks/>
          </p:cNvSpPr>
          <p:nvPr/>
        </p:nvSpPr>
        <p:spPr bwMode="auto">
          <a:xfrm>
            <a:off x="5875338" y="1500188"/>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6" name="Freeform 76"/>
          <p:cNvSpPr>
            <a:spLocks/>
          </p:cNvSpPr>
          <p:nvPr/>
        </p:nvSpPr>
        <p:spPr bwMode="auto">
          <a:xfrm>
            <a:off x="6056313" y="1458913"/>
            <a:ext cx="90487" cy="76200"/>
          </a:xfrm>
          <a:custGeom>
            <a:avLst/>
            <a:gdLst/>
            <a:ahLst/>
            <a:cxnLst>
              <a:cxn ang="0">
                <a:pos x="0" y="8"/>
              </a:cxn>
              <a:cxn ang="0">
                <a:pos x="5" y="48"/>
              </a:cxn>
              <a:cxn ang="0">
                <a:pos x="57" y="41"/>
              </a:cxn>
              <a:cxn ang="0">
                <a:pos x="52" y="0"/>
              </a:cxn>
              <a:cxn ang="0">
                <a:pos x="0" y="8"/>
              </a:cxn>
            </a:cxnLst>
            <a:rect l="0" t="0" r="r" b="b"/>
            <a:pathLst>
              <a:path w="57" h="48">
                <a:moveTo>
                  <a:pt x="0" y="8"/>
                </a:moveTo>
                <a:lnTo>
                  <a:pt x="5" y="48"/>
                </a:lnTo>
                <a:lnTo>
                  <a:pt x="57" y="41"/>
                </a:lnTo>
                <a:lnTo>
                  <a:pt x="52" y="0"/>
                </a:lnTo>
                <a:lnTo>
                  <a:pt x="0" y="8"/>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7" name="Freeform 77"/>
          <p:cNvSpPr>
            <a:spLocks/>
          </p:cNvSpPr>
          <p:nvPr/>
        </p:nvSpPr>
        <p:spPr bwMode="auto">
          <a:xfrm>
            <a:off x="6138863" y="1436688"/>
            <a:ext cx="138112" cy="87312"/>
          </a:xfrm>
          <a:custGeom>
            <a:avLst/>
            <a:gdLst/>
            <a:ahLst/>
            <a:cxnLst>
              <a:cxn ang="0">
                <a:pos x="0" y="14"/>
              </a:cxn>
              <a:cxn ang="0">
                <a:pos x="5" y="55"/>
              </a:cxn>
              <a:cxn ang="0">
                <a:pos x="87" y="41"/>
              </a:cxn>
              <a:cxn ang="0">
                <a:pos x="82" y="0"/>
              </a:cxn>
              <a:cxn ang="0">
                <a:pos x="0" y="14"/>
              </a:cxn>
            </a:cxnLst>
            <a:rect l="0" t="0" r="r" b="b"/>
            <a:pathLst>
              <a:path w="87" h="55">
                <a:moveTo>
                  <a:pt x="0" y="14"/>
                </a:moveTo>
                <a:lnTo>
                  <a:pt x="5" y="55"/>
                </a:lnTo>
                <a:lnTo>
                  <a:pt x="87" y="41"/>
                </a:lnTo>
                <a:lnTo>
                  <a:pt x="82"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8" name="Freeform 78"/>
          <p:cNvSpPr>
            <a:spLocks/>
          </p:cNvSpPr>
          <p:nvPr/>
        </p:nvSpPr>
        <p:spPr bwMode="auto">
          <a:xfrm>
            <a:off x="6137275" y="1458913"/>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59" name="Freeform 79"/>
          <p:cNvSpPr>
            <a:spLocks/>
          </p:cNvSpPr>
          <p:nvPr/>
        </p:nvSpPr>
        <p:spPr bwMode="auto">
          <a:xfrm>
            <a:off x="6269038" y="1417638"/>
            <a:ext cx="138112" cy="84137"/>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0" name="Freeform 80"/>
          <p:cNvSpPr>
            <a:spLocks/>
          </p:cNvSpPr>
          <p:nvPr/>
        </p:nvSpPr>
        <p:spPr bwMode="auto">
          <a:xfrm>
            <a:off x="6267450" y="1436688"/>
            <a:ext cx="7938"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1" name="Freeform 81"/>
          <p:cNvSpPr>
            <a:spLocks/>
          </p:cNvSpPr>
          <p:nvPr/>
        </p:nvSpPr>
        <p:spPr bwMode="auto">
          <a:xfrm>
            <a:off x="6399213" y="1397000"/>
            <a:ext cx="139700" cy="84138"/>
          </a:xfrm>
          <a:custGeom>
            <a:avLst/>
            <a:gdLst/>
            <a:ahLst/>
            <a:cxnLst>
              <a:cxn ang="0">
                <a:pos x="0" y="13"/>
              </a:cxn>
              <a:cxn ang="0">
                <a:pos x="5" y="53"/>
              </a:cxn>
              <a:cxn ang="0">
                <a:pos x="88" y="41"/>
              </a:cxn>
              <a:cxn ang="0">
                <a:pos x="83" y="0"/>
              </a:cxn>
              <a:cxn ang="0">
                <a:pos x="0" y="13"/>
              </a:cxn>
            </a:cxnLst>
            <a:rect l="0" t="0" r="r" b="b"/>
            <a:pathLst>
              <a:path w="88" h="53">
                <a:moveTo>
                  <a:pt x="0" y="13"/>
                </a:moveTo>
                <a:lnTo>
                  <a:pt x="5" y="53"/>
                </a:lnTo>
                <a:lnTo>
                  <a:pt x="88" y="41"/>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2" name="Freeform 82"/>
          <p:cNvSpPr>
            <a:spLocks/>
          </p:cNvSpPr>
          <p:nvPr/>
        </p:nvSpPr>
        <p:spPr bwMode="auto">
          <a:xfrm>
            <a:off x="6397625" y="1417638"/>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3" name="Freeform 83"/>
          <p:cNvSpPr>
            <a:spLocks/>
          </p:cNvSpPr>
          <p:nvPr/>
        </p:nvSpPr>
        <p:spPr bwMode="auto">
          <a:xfrm>
            <a:off x="6648450" y="1376363"/>
            <a:ext cx="20638" cy="66675"/>
          </a:xfrm>
          <a:custGeom>
            <a:avLst/>
            <a:gdLst/>
            <a:ahLst/>
            <a:cxnLst>
              <a:cxn ang="0">
                <a:pos x="0" y="2"/>
              </a:cxn>
              <a:cxn ang="0">
                <a:pos x="5" y="42"/>
              </a:cxn>
              <a:cxn ang="0">
                <a:pos x="13" y="41"/>
              </a:cxn>
              <a:cxn ang="0">
                <a:pos x="8" y="0"/>
              </a:cxn>
              <a:cxn ang="0">
                <a:pos x="0" y="2"/>
              </a:cxn>
            </a:cxnLst>
            <a:rect l="0" t="0" r="r" b="b"/>
            <a:pathLst>
              <a:path w="13" h="42">
                <a:moveTo>
                  <a:pt x="0" y="2"/>
                </a:moveTo>
                <a:lnTo>
                  <a:pt x="5" y="42"/>
                </a:lnTo>
                <a:lnTo>
                  <a:pt x="13" y="41"/>
                </a:lnTo>
                <a:lnTo>
                  <a:pt x="8" y="0"/>
                </a:lnTo>
                <a:lnTo>
                  <a:pt x="0" y="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4" name="Freeform 84"/>
          <p:cNvSpPr>
            <a:spLocks/>
          </p:cNvSpPr>
          <p:nvPr/>
        </p:nvSpPr>
        <p:spPr bwMode="auto">
          <a:xfrm>
            <a:off x="6661150" y="1355725"/>
            <a:ext cx="138113" cy="85725"/>
          </a:xfrm>
          <a:custGeom>
            <a:avLst/>
            <a:gdLst/>
            <a:ahLst/>
            <a:cxnLst>
              <a:cxn ang="0">
                <a:pos x="0" y="13"/>
              </a:cxn>
              <a:cxn ang="0">
                <a:pos x="5" y="54"/>
              </a:cxn>
              <a:cxn ang="0">
                <a:pos x="87" y="40"/>
              </a:cxn>
              <a:cxn ang="0">
                <a:pos x="82" y="0"/>
              </a:cxn>
              <a:cxn ang="0">
                <a:pos x="0" y="13"/>
              </a:cxn>
            </a:cxnLst>
            <a:rect l="0" t="0" r="r" b="b"/>
            <a:pathLst>
              <a:path w="87" h="54">
                <a:moveTo>
                  <a:pt x="0" y="13"/>
                </a:moveTo>
                <a:lnTo>
                  <a:pt x="5" y="54"/>
                </a:lnTo>
                <a:lnTo>
                  <a:pt x="87" y="40"/>
                </a:lnTo>
                <a:lnTo>
                  <a:pt x="82"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5" name="Freeform 85"/>
          <p:cNvSpPr>
            <a:spLocks/>
          </p:cNvSpPr>
          <p:nvPr/>
        </p:nvSpPr>
        <p:spPr bwMode="auto">
          <a:xfrm>
            <a:off x="6659563" y="1376363"/>
            <a:ext cx="7937" cy="65087"/>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6" name="Freeform 86"/>
          <p:cNvSpPr>
            <a:spLocks/>
          </p:cNvSpPr>
          <p:nvPr/>
        </p:nvSpPr>
        <p:spPr bwMode="auto">
          <a:xfrm>
            <a:off x="6791325" y="1335088"/>
            <a:ext cx="139700" cy="84137"/>
          </a:xfrm>
          <a:custGeom>
            <a:avLst/>
            <a:gdLst/>
            <a:ahLst/>
            <a:cxnLst>
              <a:cxn ang="0">
                <a:pos x="0" y="13"/>
              </a:cxn>
              <a:cxn ang="0">
                <a:pos x="5" y="53"/>
              </a:cxn>
              <a:cxn ang="0">
                <a:pos x="88" y="40"/>
              </a:cxn>
              <a:cxn ang="0">
                <a:pos x="83" y="0"/>
              </a:cxn>
              <a:cxn ang="0">
                <a:pos x="0" y="13"/>
              </a:cxn>
            </a:cxnLst>
            <a:rect l="0" t="0" r="r" b="b"/>
            <a:pathLst>
              <a:path w="88" h="53">
                <a:moveTo>
                  <a:pt x="0" y="13"/>
                </a:moveTo>
                <a:lnTo>
                  <a:pt x="5" y="53"/>
                </a:lnTo>
                <a:lnTo>
                  <a:pt x="88" y="40"/>
                </a:lnTo>
                <a:lnTo>
                  <a:pt x="83"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7" name="Freeform 87"/>
          <p:cNvSpPr>
            <a:spLocks/>
          </p:cNvSpPr>
          <p:nvPr/>
        </p:nvSpPr>
        <p:spPr bwMode="auto">
          <a:xfrm>
            <a:off x="6789738" y="1355725"/>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8" name="Freeform 88"/>
          <p:cNvSpPr>
            <a:spLocks/>
          </p:cNvSpPr>
          <p:nvPr/>
        </p:nvSpPr>
        <p:spPr bwMode="auto">
          <a:xfrm>
            <a:off x="6923088" y="1314450"/>
            <a:ext cx="138112" cy="84138"/>
          </a:xfrm>
          <a:custGeom>
            <a:avLst/>
            <a:gdLst/>
            <a:ahLst/>
            <a:cxnLst>
              <a:cxn ang="0">
                <a:pos x="0" y="13"/>
              </a:cxn>
              <a:cxn ang="0">
                <a:pos x="5" y="53"/>
              </a:cxn>
              <a:cxn ang="0">
                <a:pos x="87" y="41"/>
              </a:cxn>
              <a:cxn ang="0">
                <a:pos x="82" y="0"/>
              </a:cxn>
              <a:cxn ang="0">
                <a:pos x="0" y="13"/>
              </a:cxn>
            </a:cxnLst>
            <a:rect l="0" t="0" r="r" b="b"/>
            <a:pathLst>
              <a:path w="87" h="53">
                <a:moveTo>
                  <a:pt x="0" y="13"/>
                </a:moveTo>
                <a:lnTo>
                  <a:pt x="5" y="53"/>
                </a:lnTo>
                <a:lnTo>
                  <a:pt x="87" y="41"/>
                </a:lnTo>
                <a:lnTo>
                  <a:pt x="82"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69" name="Freeform 89"/>
          <p:cNvSpPr>
            <a:spLocks/>
          </p:cNvSpPr>
          <p:nvPr/>
        </p:nvSpPr>
        <p:spPr bwMode="auto">
          <a:xfrm>
            <a:off x="6919913" y="1335088"/>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0" name="Freeform 90"/>
          <p:cNvSpPr>
            <a:spLocks/>
          </p:cNvSpPr>
          <p:nvPr/>
        </p:nvSpPr>
        <p:spPr bwMode="auto">
          <a:xfrm>
            <a:off x="7053263" y="1304925"/>
            <a:ext cx="77787" cy="74613"/>
          </a:xfrm>
          <a:custGeom>
            <a:avLst/>
            <a:gdLst/>
            <a:ahLst/>
            <a:cxnLst>
              <a:cxn ang="0">
                <a:pos x="0" y="6"/>
              </a:cxn>
              <a:cxn ang="0">
                <a:pos x="5" y="47"/>
              </a:cxn>
              <a:cxn ang="0">
                <a:pos x="49" y="40"/>
              </a:cxn>
              <a:cxn ang="0">
                <a:pos x="44" y="0"/>
              </a:cxn>
              <a:cxn ang="0">
                <a:pos x="0" y="6"/>
              </a:cxn>
            </a:cxnLst>
            <a:rect l="0" t="0" r="r" b="b"/>
            <a:pathLst>
              <a:path w="49" h="47">
                <a:moveTo>
                  <a:pt x="0" y="6"/>
                </a:moveTo>
                <a:lnTo>
                  <a:pt x="5" y="47"/>
                </a:lnTo>
                <a:lnTo>
                  <a:pt x="49" y="40"/>
                </a:lnTo>
                <a:lnTo>
                  <a:pt x="44" y="0"/>
                </a:lnTo>
                <a:lnTo>
                  <a:pt x="0" y="6"/>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1" name="Freeform 91"/>
          <p:cNvSpPr>
            <a:spLocks/>
          </p:cNvSpPr>
          <p:nvPr/>
        </p:nvSpPr>
        <p:spPr bwMode="auto">
          <a:xfrm>
            <a:off x="7051675" y="1314450"/>
            <a:ext cx="7938" cy="65088"/>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2" name="Freeform 92"/>
          <p:cNvSpPr>
            <a:spLocks/>
          </p:cNvSpPr>
          <p:nvPr/>
        </p:nvSpPr>
        <p:spPr bwMode="auto">
          <a:xfrm>
            <a:off x="7243763" y="1274763"/>
            <a:ext cx="77787" cy="74612"/>
          </a:xfrm>
          <a:custGeom>
            <a:avLst/>
            <a:gdLst/>
            <a:ahLst/>
            <a:cxnLst>
              <a:cxn ang="0">
                <a:pos x="0" y="6"/>
              </a:cxn>
              <a:cxn ang="0">
                <a:pos x="5" y="47"/>
              </a:cxn>
              <a:cxn ang="0">
                <a:pos x="49" y="40"/>
              </a:cxn>
              <a:cxn ang="0">
                <a:pos x="44" y="0"/>
              </a:cxn>
              <a:cxn ang="0">
                <a:pos x="0" y="6"/>
              </a:cxn>
            </a:cxnLst>
            <a:rect l="0" t="0" r="r" b="b"/>
            <a:pathLst>
              <a:path w="49" h="47">
                <a:moveTo>
                  <a:pt x="0" y="6"/>
                </a:moveTo>
                <a:lnTo>
                  <a:pt x="5" y="47"/>
                </a:lnTo>
                <a:lnTo>
                  <a:pt x="49" y="40"/>
                </a:lnTo>
                <a:lnTo>
                  <a:pt x="44" y="0"/>
                </a:lnTo>
                <a:lnTo>
                  <a:pt x="0" y="6"/>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3" name="Freeform 93"/>
          <p:cNvSpPr>
            <a:spLocks/>
          </p:cNvSpPr>
          <p:nvPr/>
        </p:nvSpPr>
        <p:spPr bwMode="auto">
          <a:xfrm>
            <a:off x="7313613" y="1252538"/>
            <a:ext cx="139700" cy="85725"/>
          </a:xfrm>
          <a:custGeom>
            <a:avLst/>
            <a:gdLst/>
            <a:ahLst/>
            <a:cxnLst>
              <a:cxn ang="0">
                <a:pos x="0" y="14"/>
              </a:cxn>
              <a:cxn ang="0">
                <a:pos x="5" y="54"/>
              </a:cxn>
              <a:cxn ang="0">
                <a:pos x="88" y="40"/>
              </a:cxn>
              <a:cxn ang="0">
                <a:pos x="83" y="0"/>
              </a:cxn>
              <a:cxn ang="0">
                <a:pos x="0" y="14"/>
              </a:cxn>
            </a:cxnLst>
            <a:rect l="0" t="0" r="r" b="b"/>
            <a:pathLst>
              <a:path w="88" h="54">
                <a:moveTo>
                  <a:pt x="0" y="14"/>
                </a:moveTo>
                <a:lnTo>
                  <a:pt x="5" y="54"/>
                </a:lnTo>
                <a:lnTo>
                  <a:pt x="88" y="40"/>
                </a:lnTo>
                <a:lnTo>
                  <a:pt x="83" y="0"/>
                </a:lnTo>
                <a:lnTo>
                  <a:pt x="0" y="14"/>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4" name="Freeform 94"/>
          <p:cNvSpPr>
            <a:spLocks/>
          </p:cNvSpPr>
          <p:nvPr/>
        </p:nvSpPr>
        <p:spPr bwMode="auto">
          <a:xfrm>
            <a:off x="7312025" y="1274763"/>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5" name="Freeform 95"/>
          <p:cNvSpPr>
            <a:spLocks/>
          </p:cNvSpPr>
          <p:nvPr/>
        </p:nvSpPr>
        <p:spPr bwMode="auto">
          <a:xfrm>
            <a:off x="7445375" y="1231900"/>
            <a:ext cx="138113" cy="84138"/>
          </a:xfrm>
          <a:custGeom>
            <a:avLst/>
            <a:gdLst/>
            <a:ahLst/>
            <a:cxnLst>
              <a:cxn ang="0">
                <a:pos x="0" y="13"/>
              </a:cxn>
              <a:cxn ang="0">
                <a:pos x="5" y="53"/>
              </a:cxn>
              <a:cxn ang="0">
                <a:pos x="87" y="41"/>
              </a:cxn>
              <a:cxn ang="0">
                <a:pos x="82" y="0"/>
              </a:cxn>
              <a:cxn ang="0">
                <a:pos x="0" y="13"/>
              </a:cxn>
            </a:cxnLst>
            <a:rect l="0" t="0" r="r" b="b"/>
            <a:pathLst>
              <a:path w="87" h="53">
                <a:moveTo>
                  <a:pt x="0" y="13"/>
                </a:moveTo>
                <a:lnTo>
                  <a:pt x="5" y="53"/>
                </a:lnTo>
                <a:lnTo>
                  <a:pt x="87" y="41"/>
                </a:lnTo>
                <a:lnTo>
                  <a:pt x="82" y="0"/>
                </a:lnTo>
                <a:lnTo>
                  <a:pt x="0" y="13"/>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6" name="Freeform 96"/>
          <p:cNvSpPr>
            <a:spLocks/>
          </p:cNvSpPr>
          <p:nvPr/>
        </p:nvSpPr>
        <p:spPr bwMode="auto">
          <a:xfrm>
            <a:off x="7442200" y="1252538"/>
            <a:ext cx="7938"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7" name="Freeform 97"/>
          <p:cNvSpPr>
            <a:spLocks/>
          </p:cNvSpPr>
          <p:nvPr/>
        </p:nvSpPr>
        <p:spPr bwMode="auto">
          <a:xfrm>
            <a:off x="7575550" y="1212850"/>
            <a:ext cx="138113" cy="84138"/>
          </a:xfrm>
          <a:custGeom>
            <a:avLst/>
            <a:gdLst/>
            <a:ahLst/>
            <a:cxnLst>
              <a:cxn ang="0">
                <a:pos x="0" y="12"/>
              </a:cxn>
              <a:cxn ang="0">
                <a:pos x="5" y="53"/>
              </a:cxn>
              <a:cxn ang="0">
                <a:pos x="87" y="40"/>
              </a:cxn>
              <a:cxn ang="0">
                <a:pos x="82" y="0"/>
              </a:cxn>
              <a:cxn ang="0">
                <a:pos x="0" y="12"/>
              </a:cxn>
            </a:cxnLst>
            <a:rect l="0" t="0" r="r" b="b"/>
            <a:pathLst>
              <a:path w="87" h="53">
                <a:moveTo>
                  <a:pt x="0" y="12"/>
                </a:moveTo>
                <a:lnTo>
                  <a:pt x="5" y="53"/>
                </a:lnTo>
                <a:lnTo>
                  <a:pt x="87" y="40"/>
                </a:lnTo>
                <a:lnTo>
                  <a:pt x="82" y="0"/>
                </a:lnTo>
                <a:lnTo>
                  <a:pt x="0" y="1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8" name="Freeform 98"/>
          <p:cNvSpPr>
            <a:spLocks/>
          </p:cNvSpPr>
          <p:nvPr/>
        </p:nvSpPr>
        <p:spPr bwMode="auto">
          <a:xfrm>
            <a:off x="7573963" y="1231900"/>
            <a:ext cx="7937" cy="65088"/>
          </a:xfrm>
          <a:custGeom>
            <a:avLst/>
            <a:gdLst/>
            <a:ahLst/>
            <a:cxnLst>
              <a:cxn ang="0">
                <a:pos x="0" y="0"/>
              </a:cxn>
              <a:cxn ang="0">
                <a:pos x="0" y="0"/>
              </a:cxn>
              <a:cxn ang="0">
                <a:pos x="5" y="41"/>
              </a:cxn>
              <a:cxn ang="0">
                <a:pos x="5" y="41"/>
              </a:cxn>
              <a:cxn ang="0">
                <a:pos x="0" y="0"/>
              </a:cxn>
            </a:cxnLst>
            <a:rect l="0" t="0" r="r" b="b"/>
            <a:pathLst>
              <a:path w="5" h="41">
                <a:moveTo>
                  <a:pt x="0" y="0"/>
                </a:moveTo>
                <a:lnTo>
                  <a:pt x="0" y="0"/>
                </a:lnTo>
                <a:lnTo>
                  <a:pt x="5" y="41"/>
                </a:lnTo>
                <a:lnTo>
                  <a:pt x="5" y="41"/>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79" name="Freeform 99"/>
          <p:cNvSpPr>
            <a:spLocks/>
          </p:cNvSpPr>
          <p:nvPr/>
        </p:nvSpPr>
        <p:spPr bwMode="auto">
          <a:xfrm>
            <a:off x="7705725" y="1209675"/>
            <a:ext cx="20638" cy="66675"/>
          </a:xfrm>
          <a:custGeom>
            <a:avLst/>
            <a:gdLst/>
            <a:ahLst/>
            <a:cxnLst>
              <a:cxn ang="0">
                <a:pos x="0" y="2"/>
              </a:cxn>
              <a:cxn ang="0">
                <a:pos x="5" y="42"/>
              </a:cxn>
              <a:cxn ang="0">
                <a:pos x="13" y="41"/>
              </a:cxn>
              <a:cxn ang="0">
                <a:pos x="8" y="0"/>
              </a:cxn>
              <a:cxn ang="0">
                <a:pos x="0" y="2"/>
              </a:cxn>
            </a:cxnLst>
            <a:rect l="0" t="0" r="r" b="b"/>
            <a:pathLst>
              <a:path w="13" h="42">
                <a:moveTo>
                  <a:pt x="0" y="2"/>
                </a:moveTo>
                <a:lnTo>
                  <a:pt x="5" y="42"/>
                </a:lnTo>
                <a:lnTo>
                  <a:pt x="13" y="41"/>
                </a:lnTo>
                <a:lnTo>
                  <a:pt x="8" y="0"/>
                </a:lnTo>
                <a:lnTo>
                  <a:pt x="0" y="2"/>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80" name="Freeform 100"/>
          <p:cNvSpPr>
            <a:spLocks/>
          </p:cNvSpPr>
          <p:nvPr/>
        </p:nvSpPr>
        <p:spPr bwMode="auto">
          <a:xfrm>
            <a:off x="7704138" y="1212850"/>
            <a:ext cx="7937" cy="63500"/>
          </a:xfrm>
          <a:custGeom>
            <a:avLst/>
            <a:gdLst/>
            <a:ahLst/>
            <a:cxnLst>
              <a:cxn ang="0">
                <a:pos x="0" y="0"/>
              </a:cxn>
              <a:cxn ang="0">
                <a:pos x="0" y="0"/>
              </a:cxn>
              <a:cxn ang="0">
                <a:pos x="5" y="40"/>
              </a:cxn>
              <a:cxn ang="0">
                <a:pos x="5" y="40"/>
              </a:cxn>
              <a:cxn ang="0">
                <a:pos x="0" y="0"/>
              </a:cxn>
            </a:cxnLst>
            <a:rect l="0" t="0" r="r" b="b"/>
            <a:pathLst>
              <a:path w="5" h="40">
                <a:moveTo>
                  <a:pt x="0" y="0"/>
                </a:moveTo>
                <a:lnTo>
                  <a:pt x="0" y="0"/>
                </a:lnTo>
                <a:lnTo>
                  <a:pt x="5" y="40"/>
                </a:lnTo>
                <a:lnTo>
                  <a:pt x="5" y="40"/>
                </a:lnTo>
                <a:lnTo>
                  <a:pt x="0" y="0"/>
                </a:lnTo>
                <a:close/>
              </a:path>
            </a:pathLst>
          </a:custGeom>
          <a:solidFill>
            <a:srgbClr val="800000"/>
          </a:solidFill>
          <a:ln w="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
        <p:nvSpPr>
          <p:cNvPr id="1786981" name="Rectangle 101"/>
          <p:cNvSpPr>
            <a:spLocks noChangeArrowheads="1"/>
          </p:cNvSpPr>
          <p:nvPr/>
        </p:nvSpPr>
        <p:spPr bwMode="auto">
          <a:xfrm rot="20400000">
            <a:off x="3884613" y="2514600"/>
            <a:ext cx="1101725" cy="3651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2400" b="1">
                <a:solidFill>
                  <a:srgbClr val="000000"/>
                </a:solidFill>
              </a:rPr>
              <a:t>Current</a:t>
            </a:r>
            <a:endParaRPr lang="en-US">
              <a:solidFill>
                <a:srgbClr val="000000"/>
              </a:solidFill>
            </a:endParaRPr>
          </a:p>
        </p:txBody>
      </p:sp>
      <p:sp>
        <p:nvSpPr>
          <p:cNvPr id="1786982" name="Rectangle 102"/>
          <p:cNvSpPr>
            <a:spLocks noChangeArrowheads="1"/>
          </p:cNvSpPr>
          <p:nvPr/>
        </p:nvSpPr>
        <p:spPr bwMode="auto">
          <a:xfrm>
            <a:off x="817563" y="228600"/>
            <a:ext cx="7053262" cy="4572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3000" b="1">
                <a:solidFill>
                  <a:srgbClr val="800000"/>
                </a:solidFill>
              </a:rPr>
              <a:t>Raising and Levelling the Learning Bar</a:t>
            </a:r>
            <a:endParaRPr lang="en-US">
              <a:solidFill>
                <a:srgbClr val="000000"/>
              </a:solidFill>
            </a:endParaRPr>
          </a:p>
        </p:txBody>
      </p:sp>
      <p:sp>
        <p:nvSpPr>
          <p:cNvPr id="1786983" name="Rectangle 103"/>
          <p:cNvSpPr>
            <a:spLocks noChangeArrowheads="1"/>
          </p:cNvSpPr>
          <p:nvPr/>
        </p:nvSpPr>
        <p:spPr bwMode="auto">
          <a:xfrm>
            <a:off x="220663" y="5862638"/>
            <a:ext cx="8680450" cy="757237"/>
          </a:xfrm>
          <a:prstGeom prst="rect">
            <a:avLst/>
          </a:prstGeom>
          <a:solidFill>
            <a:srgbClr val="E1F0FF"/>
          </a:solidFill>
          <a:ln w="25400">
            <a:solidFill>
              <a:srgbClr val="0071E1"/>
            </a:solidFill>
            <a:miter lim="800000"/>
            <a:headEnd/>
            <a:tailEnd/>
          </a:ln>
        </p:spPr>
        <p:txBody>
          <a:bodyPr/>
          <a:lstStyle/>
          <a:p>
            <a:pPr fontAlgn="base">
              <a:spcBef>
                <a:spcPct val="0"/>
              </a:spcBef>
              <a:spcAft>
                <a:spcPct val="0"/>
              </a:spcAft>
            </a:pPr>
            <a:endParaRPr lang="en-CA">
              <a:solidFill>
                <a:srgbClr val="000000"/>
              </a:solidFill>
            </a:endParaRPr>
          </a:p>
        </p:txBody>
      </p:sp>
      <p:sp>
        <p:nvSpPr>
          <p:cNvPr id="1786984" name="Rectangle 104"/>
          <p:cNvSpPr>
            <a:spLocks noChangeArrowheads="1"/>
          </p:cNvSpPr>
          <p:nvPr/>
        </p:nvSpPr>
        <p:spPr bwMode="auto">
          <a:xfrm>
            <a:off x="220663" y="5862638"/>
            <a:ext cx="8680450" cy="757237"/>
          </a:xfrm>
          <a:prstGeom prst="rect">
            <a:avLst/>
          </a:prstGeom>
          <a:solidFill>
            <a:srgbClr val="E1F0FF"/>
          </a:solidFill>
          <a:ln w="25400">
            <a:solidFill>
              <a:srgbClr val="0071E1"/>
            </a:solidFill>
            <a:miter lim="800000"/>
            <a:headEnd/>
            <a:tailEnd/>
          </a:ln>
        </p:spPr>
        <p:txBody>
          <a:bodyPr/>
          <a:lstStyle/>
          <a:p>
            <a:pPr fontAlgn="base">
              <a:spcBef>
                <a:spcPct val="0"/>
              </a:spcBef>
              <a:spcAft>
                <a:spcPct val="0"/>
              </a:spcAft>
            </a:pPr>
            <a:endParaRPr lang="en-CA">
              <a:solidFill>
                <a:srgbClr val="000000"/>
              </a:solidFill>
            </a:endParaRPr>
          </a:p>
        </p:txBody>
      </p:sp>
      <p:sp>
        <p:nvSpPr>
          <p:cNvPr id="1786985" name="Rectangle 105"/>
          <p:cNvSpPr>
            <a:spLocks noChangeArrowheads="1"/>
          </p:cNvSpPr>
          <p:nvPr/>
        </p:nvSpPr>
        <p:spPr bwMode="auto">
          <a:xfrm>
            <a:off x="763588" y="5905500"/>
            <a:ext cx="7696200" cy="2746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srgbClr val="000000"/>
                </a:solidFill>
              </a:rPr>
              <a:t>Students from all backgrounds improve their performance, while those</a:t>
            </a:r>
            <a:endParaRPr lang="en-US">
              <a:solidFill>
                <a:srgbClr val="000000"/>
              </a:solidFill>
            </a:endParaRPr>
          </a:p>
        </p:txBody>
      </p:sp>
      <p:sp>
        <p:nvSpPr>
          <p:cNvPr id="1786986" name="Rectangle 106"/>
          <p:cNvSpPr>
            <a:spLocks noChangeArrowheads="1"/>
          </p:cNvSpPr>
          <p:nvPr/>
        </p:nvSpPr>
        <p:spPr bwMode="auto">
          <a:xfrm>
            <a:off x="912813" y="6251575"/>
            <a:ext cx="7404100" cy="2746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srgbClr val="000000"/>
                </a:solidFill>
              </a:rPr>
              <a:t>  from less advantaged backgrounds show the largest improvement.</a:t>
            </a:r>
            <a:endParaRPr lang="en-US">
              <a:solidFill>
                <a:srgbClr val="000000"/>
              </a:solidFill>
            </a:endParaRPr>
          </a:p>
        </p:txBody>
      </p:sp>
      <p:sp>
        <p:nvSpPr>
          <p:cNvPr id="1786987" name="Rectangle 107"/>
          <p:cNvSpPr>
            <a:spLocks noChangeArrowheads="1"/>
          </p:cNvSpPr>
          <p:nvPr/>
        </p:nvSpPr>
        <p:spPr bwMode="auto">
          <a:xfrm rot="21060000">
            <a:off x="3790950" y="1260475"/>
            <a:ext cx="1371600" cy="3651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2400" b="1">
                <a:solidFill>
                  <a:srgbClr val="000000"/>
                </a:solidFill>
              </a:rPr>
              <a:t>Objective</a:t>
            </a:r>
            <a:endParaRPr lang="en-US">
              <a:solidFill>
                <a:srgbClr val="000000"/>
              </a:solidFill>
            </a:endParaRPr>
          </a:p>
        </p:txBody>
      </p:sp>
      <p:sp>
        <p:nvSpPr>
          <p:cNvPr id="1786988" name="Arc 108"/>
          <p:cNvSpPr>
            <a:spLocks/>
          </p:cNvSpPr>
          <p:nvPr/>
        </p:nvSpPr>
        <p:spPr bwMode="auto">
          <a:xfrm>
            <a:off x="2165350" y="2349500"/>
            <a:ext cx="912813" cy="1320800"/>
          </a:xfrm>
          <a:custGeom>
            <a:avLst/>
            <a:gdLst>
              <a:gd name="G0" fmla="+- 21600 0 0"/>
              <a:gd name="G1" fmla="+- 13890 0 0"/>
              <a:gd name="G2" fmla="+- 21600 0 0"/>
              <a:gd name="T0" fmla="*/ 5026 w 21600"/>
              <a:gd name="T1" fmla="*/ 27742 h 27742"/>
              <a:gd name="T2" fmla="*/ 5058 w 21600"/>
              <a:gd name="T3" fmla="*/ 0 h 27742"/>
              <a:gd name="T4" fmla="*/ 21600 w 21600"/>
              <a:gd name="T5" fmla="*/ 13890 h 27742"/>
            </a:gdLst>
            <a:ahLst/>
            <a:cxnLst>
              <a:cxn ang="0">
                <a:pos x="T0" y="T1"/>
              </a:cxn>
              <a:cxn ang="0">
                <a:pos x="T2" y="T3"/>
              </a:cxn>
              <a:cxn ang="0">
                <a:pos x="T4" y="T5"/>
              </a:cxn>
            </a:cxnLst>
            <a:rect l="0" t="0" r="r" b="b"/>
            <a:pathLst>
              <a:path w="21600" h="27742" fill="none" extrusionOk="0">
                <a:moveTo>
                  <a:pt x="5026" y="27741"/>
                </a:moveTo>
                <a:cubicBezTo>
                  <a:pt x="1779" y="23856"/>
                  <a:pt x="0" y="18953"/>
                  <a:pt x="0" y="13890"/>
                </a:cubicBezTo>
                <a:cubicBezTo>
                  <a:pt x="-1" y="8809"/>
                  <a:pt x="1791" y="3891"/>
                  <a:pt x="5058" y="0"/>
                </a:cubicBezTo>
              </a:path>
              <a:path w="21600" h="27742" stroke="0" extrusionOk="0">
                <a:moveTo>
                  <a:pt x="5026" y="27741"/>
                </a:moveTo>
                <a:cubicBezTo>
                  <a:pt x="1779" y="23856"/>
                  <a:pt x="0" y="18953"/>
                  <a:pt x="0" y="13890"/>
                </a:cubicBezTo>
                <a:cubicBezTo>
                  <a:pt x="-1" y="8809"/>
                  <a:pt x="1791" y="3891"/>
                  <a:pt x="5058" y="0"/>
                </a:cubicBezTo>
                <a:lnTo>
                  <a:pt x="21600" y="13890"/>
                </a:lnTo>
                <a:close/>
              </a:path>
            </a:pathLst>
          </a:custGeom>
          <a:noFill/>
          <a:ln w="50800">
            <a:solidFill>
              <a:srgbClr val="800000"/>
            </a:solidFill>
            <a:round/>
            <a:headEnd/>
            <a:tailEnd/>
          </a:ln>
        </p:spPr>
        <p:txBody>
          <a:bodyPr/>
          <a:lstStyle/>
          <a:p>
            <a:pPr fontAlgn="base">
              <a:spcBef>
                <a:spcPct val="0"/>
              </a:spcBef>
              <a:spcAft>
                <a:spcPct val="0"/>
              </a:spcAft>
            </a:pPr>
            <a:endParaRPr lang="en-CA">
              <a:solidFill>
                <a:srgbClr val="000000"/>
              </a:solidFill>
            </a:endParaRPr>
          </a:p>
        </p:txBody>
      </p:sp>
      <p:sp>
        <p:nvSpPr>
          <p:cNvPr id="1786989" name="Freeform 109"/>
          <p:cNvSpPr>
            <a:spLocks/>
          </p:cNvSpPr>
          <p:nvPr/>
        </p:nvSpPr>
        <p:spPr bwMode="auto">
          <a:xfrm>
            <a:off x="2292350" y="2287588"/>
            <a:ext cx="136525" cy="107950"/>
          </a:xfrm>
          <a:custGeom>
            <a:avLst/>
            <a:gdLst/>
            <a:ahLst/>
            <a:cxnLst>
              <a:cxn ang="0">
                <a:pos x="0" y="34"/>
              </a:cxn>
              <a:cxn ang="0">
                <a:pos x="86" y="0"/>
              </a:cxn>
              <a:cxn ang="0">
                <a:pos x="86" y="68"/>
              </a:cxn>
              <a:cxn ang="0">
                <a:pos x="0" y="34"/>
              </a:cxn>
            </a:cxnLst>
            <a:rect l="0" t="0" r="r" b="b"/>
            <a:pathLst>
              <a:path w="86" h="68">
                <a:moveTo>
                  <a:pt x="0" y="34"/>
                </a:moveTo>
                <a:lnTo>
                  <a:pt x="86" y="0"/>
                </a:lnTo>
                <a:lnTo>
                  <a:pt x="86" y="68"/>
                </a:lnTo>
                <a:lnTo>
                  <a:pt x="0" y="34"/>
                </a:lnTo>
                <a:close/>
              </a:path>
            </a:pathLst>
          </a:custGeom>
          <a:solidFill>
            <a:srgbClr val="800000"/>
          </a:solidFill>
          <a:ln w="12700">
            <a:solidFill>
              <a:srgbClr val="800000"/>
            </a:solidFill>
            <a:prstDash val="solid"/>
            <a:round/>
            <a:headEnd/>
            <a:tailEnd/>
          </a:ln>
        </p:spPr>
        <p:txBody>
          <a:bodyPr/>
          <a:lstStyle/>
          <a:p>
            <a:pPr fontAlgn="base">
              <a:spcBef>
                <a:spcPct val="0"/>
              </a:spcBef>
              <a:spcAft>
                <a:spcPct val="0"/>
              </a:spcAft>
            </a:pPr>
            <a:endParaRPr lang="en-CA">
              <a:solidFill>
                <a:srgbClr val="000000"/>
              </a:solidFill>
            </a:endParaRPr>
          </a:p>
        </p:txBody>
      </p:sp>
    </p:spTree>
    <p:extLst>
      <p:ext uri="{BB962C8B-B14F-4D97-AF65-F5344CB8AC3E}">
        <p14:creationId xmlns:p14="http://schemas.microsoft.com/office/powerpoint/2010/main" val="4013857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Doug Willms\My Documents\PISAall\Analyses 2000-2009\Gradients\07 Brazil\Brazil Lines.png"/>
          <p:cNvPicPr>
            <a:picLocks noChangeAspect="1" noChangeArrowheads="1"/>
          </p:cNvPicPr>
          <p:nvPr/>
        </p:nvPicPr>
        <p:blipFill>
          <a:blip r:embed="rId3" cstate="print"/>
          <a:srcRect/>
          <a:stretch>
            <a:fillRect/>
          </a:stretch>
        </p:blipFill>
        <p:spPr bwMode="auto">
          <a:xfrm>
            <a:off x="288000" y="0"/>
            <a:ext cx="8595000" cy="6876000"/>
          </a:xfrm>
          <a:prstGeom prst="rect">
            <a:avLst/>
          </a:prstGeom>
          <a:noFill/>
        </p:spPr>
      </p:pic>
    </p:spTree>
    <p:extLst>
      <p:ext uri="{BB962C8B-B14F-4D97-AF65-F5344CB8AC3E}">
        <p14:creationId xmlns:p14="http://schemas.microsoft.com/office/powerpoint/2010/main" val="254710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Doug Willms\My Documents\PISAall\Analyses 2000-2009\Profiles\07 Brazil\Brazil Profile.png"/>
          <p:cNvPicPr>
            <a:picLocks noChangeAspect="1" noChangeArrowheads="1"/>
          </p:cNvPicPr>
          <p:nvPr/>
        </p:nvPicPr>
        <p:blipFill>
          <a:blip r:embed="rId2" cstate="print"/>
          <a:srcRect/>
          <a:stretch>
            <a:fillRect/>
          </a:stretch>
        </p:blipFill>
        <p:spPr bwMode="auto">
          <a:xfrm>
            <a:off x="-76200" y="-76200"/>
            <a:ext cx="9282600" cy="6876000"/>
          </a:xfrm>
          <a:prstGeom prst="rect">
            <a:avLst/>
          </a:prstGeom>
          <a:noFill/>
        </p:spPr>
      </p:pic>
    </p:spTree>
    <p:extLst>
      <p:ext uri="{BB962C8B-B14F-4D97-AF65-F5344CB8AC3E}">
        <p14:creationId xmlns:p14="http://schemas.microsoft.com/office/powerpoint/2010/main" val="3657479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0" y="0"/>
            <a:ext cx="4572000" cy="6858000"/>
          </a:xfrm>
          <a:prstGeom prst="rect">
            <a:avLst/>
          </a:prstGeom>
          <a:solidFill>
            <a:srgbClr val="D5ABFF">
              <a:alpha val="89803"/>
            </a:srgbClr>
          </a:solidFill>
          <a:ln w="57150">
            <a:noFill/>
            <a:miter lim="800000"/>
            <a:headEnd/>
            <a:tailEnd/>
          </a:ln>
        </p:spPr>
        <p:txBody>
          <a:bodyPr anchor="ctr"/>
          <a:lstStyle/>
          <a:p>
            <a:pPr algn="ctr" fontAlgn="base">
              <a:spcBef>
                <a:spcPct val="0"/>
              </a:spcBef>
              <a:spcAft>
                <a:spcPct val="0"/>
              </a:spcAft>
            </a:pPr>
            <a:r>
              <a:rPr lang="en-US" sz="3200" b="1" dirty="0" smtClean="0">
                <a:solidFill>
                  <a:srgbClr val="333399"/>
                </a:solidFill>
              </a:rPr>
              <a:t>Seven Key</a:t>
            </a:r>
          </a:p>
          <a:p>
            <a:pPr algn="ctr" fontAlgn="base">
              <a:spcBef>
                <a:spcPct val="0"/>
              </a:spcBef>
              <a:spcAft>
                <a:spcPct val="0"/>
              </a:spcAft>
            </a:pPr>
            <a:r>
              <a:rPr lang="en-US" sz="3200" b="1" dirty="0" smtClean="0">
                <a:solidFill>
                  <a:srgbClr val="333399"/>
                </a:solidFill>
              </a:rPr>
              <a:t>Themes</a:t>
            </a:r>
          </a:p>
          <a:p>
            <a:pPr algn="ctr" fontAlgn="base">
              <a:spcBef>
                <a:spcPct val="0"/>
              </a:spcBef>
              <a:spcAft>
                <a:spcPct val="0"/>
              </a:spcAft>
            </a:pPr>
            <a:r>
              <a:rPr lang="en-US" sz="3200" b="1" dirty="0" smtClean="0">
                <a:solidFill>
                  <a:srgbClr val="333399"/>
                </a:solidFill>
              </a:rPr>
              <a:t>for </a:t>
            </a:r>
          </a:p>
          <a:p>
            <a:pPr algn="ctr" fontAlgn="base">
              <a:spcBef>
                <a:spcPct val="0"/>
              </a:spcBef>
              <a:spcAft>
                <a:spcPct val="0"/>
              </a:spcAft>
            </a:pPr>
            <a:r>
              <a:rPr lang="en-US" sz="3200" b="1" dirty="0" smtClean="0">
                <a:solidFill>
                  <a:srgbClr val="333399"/>
                </a:solidFill>
              </a:rPr>
              <a:t>Enhancing </a:t>
            </a:r>
          </a:p>
          <a:p>
            <a:pPr algn="ctr" fontAlgn="base">
              <a:spcBef>
                <a:spcPct val="0"/>
              </a:spcBef>
              <a:spcAft>
                <a:spcPct val="0"/>
              </a:spcAft>
            </a:pPr>
            <a:r>
              <a:rPr lang="en-US" sz="3200" b="1" dirty="0" smtClean="0">
                <a:solidFill>
                  <a:srgbClr val="333399"/>
                </a:solidFill>
              </a:rPr>
              <a:t>the</a:t>
            </a:r>
          </a:p>
          <a:p>
            <a:pPr algn="ctr" fontAlgn="base">
              <a:spcBef>
                <a:spcPct val="0"/>
              </a:spcBef>
              <a:spcAft>
                <a:spcPct val="0"/>
              </a:spcAft>
            </a:pPr>
            <a:r>
              <a:rPr lang="en-US" sz="3200" b="1" dirty="0" smtClean="0">
                <a:solidFill>
                  <a:srgbClr val="333399"/>
                </a:solidFill>
              </a:rPr>
              <a:t>Contextual Questionnaires </a:t>
            </a:r>
            <a:endParaRPr lang="en-US" sz="4400" dirty="0">
              <a:solidFill>
                <a:srgbClr val="000000"/>
              </a:solidFill>
            </a:endParaRPr>
          </a:p>
        </p:txBody>
      </p:sp>
      <p:pic>
        <p:nvPicPr>
          <p:cNvPr id="232451" name="Picture 3" descr="iStock_000001486301Small"/>
          <p:cNvPicPr>
            <a:picLocks noChangeAspect="1" noChangeArrowheads="1"/>
          </p:cNvPicPr>
          <p:nvPr/>
        </p:nvPicPr>
        <p:blipFill>
          <a:blip r:embed="rId2" cstate="print"/>
          <a:srcRect/>
          <a:stretch>
            <a:fillRect/>
          </a:stretch>
        </p:blipFill>
        <p:spPr bwMode="auto">
          <a:xfrm>
            <a:off x="4565650" y="0"/>
            <a:ext cx="4578350" cy="6858000"/>
          </a:xfrm>
          <a:prstGeom prst="rect">
            <a:avLst/>
          </a:prstGeom>
          <a:noFill/>
          <a:ln w="9525">
            <a:noFill/>
            <a:miter lim="800000"/>
            <a:headEnd/>
            <a:tailEnd/>
          </a:ln>
        </p:spPr>
      </p:pic>
    </p:spTree>
    <p:extLst>
      <p:ext uri="{BB962C8B-B14F-4D97-AF65-F5344CB8AC3E}">
        <p14:creationId xmlns:p14="http://schemas.microsoft.com/office/powerpoint/2010/main" val="4181573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5EDF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840" y="640080"/>
            <a:ext cx="7833360" cy="5384800"/>
          </a:xfrm>
        </p:spPr>
        <p:txBody>
          <a:bodyPr>
            <a:normAutofit fontScale="77500" lnSpcReduction="20000"/>
          </a:bodyPr>
          <a:lstStyle/>
          <a:p>
            <a:pPr marL="0" indent="0" algn="ctr" fontAlgn="base">
              <a:spcBef>
                <a:spcPct val="0"/>
              </a:spcBef>
              <a:spcAft>
                <a:spcPct val="0"/>
              </a:spcAft>
              <a:buNone/>
            </a:pPr>
            <a:r>
              <a:rPr lang="en-US" sz="2800" b="1" dirty="0" smtClean="0">
                <a:solidFill>
                  <a:srgbClr val="333399"/>
                </a:solidFill>
              </a:rPr>
              <a:t>Seven Key Themes</a:t>
            </a:r>
            <a:endParaRPr lang="en-CA" sz="2800" b="1" dirty="0" smtClean="0">
              <a:solidFill>
                <a:srgbClr val="006500"/>
              </a:solidFill>
              <a:sym typeface="Wingdings 2"/>
            </a:endParaRPr>
          </a:p>
          <a:p>
            <a:pPr marL="0" indent="-360000">
              <a:lnSpc>
                <a:spcPct val="170000"/>
              </a:lnSpc>
              <a:buNone/>
            </a:pPr>
            <a:r>
              <a:rPr lang="en-CA" sz="2800" b="1" dirty="0" smtClean="0">
                <a:solidFill>
                  <a:srgbClr val="006500"/>
                </a:solidFill>
                <a:sym typeface="Wingdings 2"/>
              </a:rPr>
              <a:t>Based on: </a:t>
            </a:r>
          </a:p>
          <a:p>
            <a:pPr marL="228600" lvl="1" indent="-360000">
              <a:lnSpc>
                <a:spcPct val="170000"/>
              </a:lnSpc>
              <a:buNone/>
            </a:pPr>
            <a:r>
              <a:rPr lang="en-CA" sz="2800" b="1" dirty="0">
                <a:solidFill>
                  <a:srgbClr val="006500"/>
                </a:solidFill>
                <a:sym typeface="Wingdings 2"/>
              </a:rPr>
              <a:t> </a:t>
            </a:r>
            <a:r>
              <a:rPr lang="en-CA" sz="2800" b="1" dirty="0" smtClean="0">
                <a:solidFill>
                  <a:srgbClr val="006500"/>
                </a:solidFill>
                <a:sym typeface="Wingdings 2"/>
              </a:rPr>
              <a:t>a model of learning focused on factors that explain student performance</a:t>
            </a:r>
          </a:p>
          <a:p>
            <a:pPr marL="228600" lvl="1" indent="-360000">
              <a:lnSpc>
                <a:spcPct val="170000"/>
              </a:lnSpc>
              <a:buNone/>
            </a:pPr>
            <a:r>
              <a:rPr lang="en-CA" sz="2800" b="1" dirty="0">
                <a:solidFill>
                  <a:srgbClr val="006500"/>
                </a:solidFill>
                <a:sym typeface="Wingdings 2"/>
              </a:rPr>
              <a:t> </a:t>
            </a:r>
            <a:r>
              <a:rPr lang="en-CA" sz="2800" b="1" dirty="0" smtClean="0">
                <a:solidFill>
                  <a:srgbClr val="006500"/>
                </a:solidFill>
                <a:sym typeface="Wingdings 2"/>
              </a:rPr>
              <a:t>consideration of policy frameworks</a:t>
            </a:r>
          </a:p>
          <a:p>
            <a:pPr marL="228600" lvl="1" indent="-360000">
              <a:lnSpc>
                <a:spcPct val="170000"/>
              </a:lnSpc>
              <a:buNone/>
            </a:pPr>
            <a:r>
              <a:rPr lang="en-CA" sz="2800" b="1" dirty="0">
                <a:solidFill>
                  <a:srgbClr val="006500"/>
                </a:solidFill>
                <a:sym typeface="Wingdings 2"/>
              </a:rPr>
              <a:t> </a:t>
            </a:r>
            <a:r>
              <a:rPr lang="en-CA" sz="2800" b="1" dirty="0" smtClean="0">
                <a:solidFill>
                  <a:srgbClr val="006500"/>
                </a:solidFill>
                <a:sym typeface="Wingdings 2"/>
              </a:rPr>
              <a:t>a review of literature</a:t>
            </a:r>
          </a:p>
          <a:p>
            <a:pPr marL="228600" lvl="1" indent="-360000">
              <a:lnSpc>
                <a:spcPct val="170000"/>
              </a:lnSpc>
              <a:buNone/>
            </a:pPr>
            <a:r>
              <a:rPr lang="en-CA" sz="2800" b="1" dirty="0">
                <a:solidFill>
                  <a:srgbClr val="006500"/>
                </a:solidFill>
                <a:sym typeface="Wingdings 2"/>
              </a:rPr>
              <a:t> </a:t>
            </a:r>
            <a:r>
              <a:rPr lang="en-US" sz="2800" b="1" dirty="0">
                <a:solidFill>
                  <a:srgbClr val="006500"/>
                </a:solidFill>
                <a:sym typeface="Wingdings 2"/>
              </a:rPr>
              <a:t>a</a:t>
            </a:r>
            <a:r>
              <a:rPr lang="en-US" sz="2800" b="1" dirty="0" smtClean="0">
                <a:solidFill>
                  <a:srgbClr val="006500"/>
                </a:solidFill>
                <a:sym typeface="Wingdings 2"/>
              </a:rPr>
              <a:t>n analysis of other international surveys</a:t>
            </a:r>
            <a:endParaRPr lang="en-CA" sz="2800" b="1" dirty="0" smtClean="0">
              <a:solidFill>
                <a:srgbClr val="006500"/>
              </a:solidFill>
              <a:sym typeface="Wingdings 2"/>
            </a:endParaRPr>
          </a:p>
          <a:p>
            <a:pPr marL="228600" lvl="1" indent="-360000">
              <a:lnSpc>
                <a:spcPct val="170000"/>
              </a:lnSpc>
              <a:buNone/>
            </a:pPr>
            <a:r>
              <a:rPr lang="en-CA" sz="2800" b="1" dirty="0">
                <a:solidFill>
                  <a:srgbClr val="006500"/>
                </a:solidFill>
                <a:sym typeface="Wingdings 2"/>
              </a:rPr>
              <a:t> </a:t>
            </a:r>
            <a:r>
              <a:rPr lang="en-US" sz="2800" b="1" dirty="0" smtClean="0">
                <a:solidFill>
                  <a:srgbClr val="006500"/>
                </a:solidFill>
              </a:rPr>
              <a:t>previous analyses of PISA data</a:t>
            </a:r>
          </a:p>
          <a:p>
            <a:pPr marL="228600" lvl="1" indent="-360000">
              <a:lnSpc>
                <a:spcPct val="170000"/>
              </a:lnSpc>
              <a:buNone/>
            </a:pPr>
            <a:r>
              <a:rPr lang="en-CA" sz="2800" b="1" dirty="0">
                <a:solidFill>
                  <a:srgbClr val="006500"/>
                </a:solidFill>
                <a:sym typeface="Wingdings 2"/>
              </a:rPr>
              <a:t> </a:t>
            </a:r>
            <a:r>
              <a:rPr lang="en-US" sz="2800" b="1" dirty="0" smtClean="0">
                <a:solidFill>
                  <a:srgbClr val="006500"/>
                </a:solidFill>
              </a:rPr>
              <a:t>discussions with partners at the Washington workshop</a:t>
            </a:r>
            <a:endParaRPr lang="en-CA" sz="2800" b="1" dirty="0" smtClean="0">
              <a:solidFill>
                <a:srgbClr val="006500"/>
              </a:solidFill>
            </a:endParaRPr>
          </a:p>
          <a:p>
            <a:pPr marL="0" indent="0">
              <a:buNone/>
            </a:pPr>
            <a:endParaRPr lang="en-US" sz="2800" dirty="0">
              <a:solidFill>
                <a:srgbClr val="006500"/>
              </a:solidFill>
            </a:endParaRPr>
          </a:p>
          <a:p>
            <a:pPr marL="0" indent="0">
              <a:buNone/>
            </a:pPr>
            <a:endParaRPr lang="en-US" dirty="0"/>
          </a:p>
        </p:txBody>
      </p:sp>
    </p:spTree>
    <p:extLst>
      <p:ext uri="{BB962C8B-B14F-4D97-AF65-F5344CB8AC3E}">
        <p14:creationId xmlns:p14="http://schemas.microsoft.com/office/powerpoint/2010/main" val="3633121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5EDF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640080"/>
            <a:ext cx="7233920" cy="5384800"/>
          </a:xfrm>
        </p:spPr>
        <p:txBody>
          <a:bodyPr>
            <a:normAutofit/>
          </a:bodyPr>
          <a:lstStyle/>
          <a:p>
            <a:pPr marL="0" indent="0" algn="ctr" fontAlgn="base">
              <a:spcBef>
                <a:spcPct val="0"/>
              </a:spcBef>
              <a:spcAft>
                <a:spcPct val="0"/>
              </a:spcAft>
              <a:buNone/>
            </a:pPr>
            <a:r>
              <a:rPr lang="en-US" sz="2800" b="1" dirty="0" smtClean="0">
                <a:solidFill>
                  <a:srgbClr val="333399"/>
                </a:solidFill>
              </a:rPr>
              <a:t>Seven Key Themes</a:t>
            </a:r>
            <a:endParaRPr lang="en-CA" sz="2800" b="1" dirty="0" smtClean="0">
              <a:solidFill>
                <a:srgbClr val="006500"/>
              </a:solidFill>
              <a:sym typeface="Wingdings 2"/>
            </a:endParaRPr>
          </a:p>
          <a:p>
            <a:pPr marL="0" indent="0">
              <a:buNone/>
            </a:pPr>
            <a:r>
              <a:rPr lang="en-CA" sz="2800" b="1" dirty="0">
                <a:solidFill>
                  <a:srgbClr val="006500"/>
                </a:solidFill>
                <a:sym typeface="Wingdings 2"/>
              </a:rPr>
              <a:t> </a:t>
            </a:r>
            <a:r>
              <a:rPr lang="en-CA" sz="2800" b="1" dirty="0" smtClean="0">
                <a:solidFill>
                  <a:srgbClr val="006500"/>
                </a:solidFill>
              </a:rPr>
              <a:t>Early Learning Opportunities</a:t>
            </a:r>
          </a:p>
          <a:p>
            <a:pPr marL="0" indent="0">
              <a:buNone/>
            </a:pPr>
            <a:r>
              <a:rPr lang="en-CA" sz="2800" b="1" dirty="0">
                <a:solidFill>
                  <a:srgbClr val="006500"/>
                </a:solidFill>
                <a:sym typeface="Wingdings 2"/>
              </a:rPr>
              <a:t> </a:t>
            </a:r>
            <a:r>
              <a:rPr lang="en-CA" sz="2800" b="1" dirty="0" smtClean="0">
                <a:solidFill>
                  <a:srgbClr val="006500"/>
                </a:solidFill>
              </a:rPr>
              <a:t>Language at home and school</a:t>
            </a:r>
            <a:r>
              <a:rPr lang="en-CA" sz="2800" dirty="0" smtClean="0">
                <a:solidFill>
                  <a:srgbClr val="006500"/>
                </a:solidFill>
              </a:rPr>
              <a:t> </a:t>
            </a:r>
          </a:p>
          <a:p>
            <a:pPr marL="0" indent="0">
              <a:buNone/>
            </a:pPr>
            <a:r>
              <a:rPr lang="en-CA" sz="2800" b="1" dirty="0">
                <a:solidFill>
                  <a:srgbClr val="006500"/>
                </a:solidFill>
                <a:sym typeface="Wingdings 2"/>
              </a:rPr>
              <a:t> </a:t>
            </a:r>
            <a:r>
              <a:rPr lang="en-CA" sz="2800" b="1" dirty="0" smtClean="0">
                <a:solidFill>
                  <a:srgbClr val="006500"/>
                </a:solidFill>
              </a:rPr>
              <a:t>Family and Community Support</a:t>
            </a:r>
          </a:p>
          <a:p>
            <a:pPr marL="0" indent="0">
              <a:buNone/>
            </a:pPr>
            <a:r>
              <a:rPr lang="en-CA" sz="2800" b="1" dirty="0">
                <a:solidFill>
                  <a:srgbClr val="006500"/>
                </a:solidFill>
                <a:sym typeface="Wingdings 2"/>
              </a:rPr>
              <a:t> </a:t>
            </a:r>
            <a:r>
              <a:rPr lang="en-US" sz="2800" b="1" dirty="0" smtClean="0">
                <a:solidFill>
                  <a:srgbClr val="006500"/>
                </a:solidFill>
              </a:rPr>
              <a:t>Quality of Instruction</a:t>
            </a:r>
            <a:endParaRPr lang="en-US" sz="2800" dirty="0">
              <a:solidFill>
                <a:srgbClr val="006500"/>
              </a:solidFill>
            </a:endParaRPr>
          </a:p>
          <a:p>
            <a:pPr marL="0" indent="0">
              <a:buNone/>
            </a:pPr>
            <a:r>
              <a:rPr lang="en-CA" sz="2800" b="1" dirty="0">
                <a:solidFill>
                  <a:srgbClr val="006500"/>
                </a:solidFill>
                <a:sym typeface="Wingdings 2"/>
              </a:rPr>
              <a:t> </a:t>
            </a:r>
            <a:r>
              <a:rPr lang="en-CA" sz="2800" b="1" dirty="0" smtClean="0">
                <a:solidFill>
                  <a:srgbClr val="006500"/>
                </a:solidFill>
              </a:rPr>
              <a:t>Learning Time</a:t>
            </a:r>
            <a:endParaRPr lang="en-CA" sz="2800" dirty="0">
              <a:solidFill>
                <a:srgbClr val="006500"/>
              </a:solidFill>
            </a:endParaRPr>
          </a:p>
          <a:p>
            <a:pPr marL="0" indent="0">
              <a:buNone/>
            </a:pPr>
            <a:r>
              <a:rPr lang="en-CA" sz="2800" b="1" dirty="0">
                <a:solidFill>
                  <a:srgbClr val="006500"/>
                </a:solidFill>
                <a:sym typeface="Wingdings 2"/>
              </a:rPr>
              <a:t> </a:t>
            </a:r>
            <a:r>
              <a:rPr lang="en-CA" sz="2800" b="1" dirty="0" smtClean="0">
                <a:solidFill>
                  <a:srgbClr val="006500"/>
                </a:solidFill>
              </a:rPr>
              <a:t>Socioeconomic Status</a:t>
            </a:r>
            <a:r>
              <a:rPr lang="en-CA" sz="2800" dirty="0" smtClean="0">
                <a:solidFill>
                  <a:srgbClr val="006500"/>
                </a:solidFill>
              </a:rPr>
              <a:t>  </a:t>
            </a:r>
          </a:p>
          <a:p>
            <a:pPr marL="0" indent="0">
              <a:buNone/>
            </a:pPr>
            <a:r>
              <a:rPr lang="en-CA" sz="2800" b="1" dirty="0">
                <a:solidFill>
                  <a:srgbClr val="006500"/>
                </a:solidFill>
                <a:sym typeface="Wingdings 2"/>
              </a:rPr>
              <a:t> </a:t>
            </a:r>
            <a:r>
              <a:rPr lang="en-CA" sz="2800" b="1" dirty="0" smtClean="0">
                <a:solidFill>
                  <a:srgbClr val="006500"/>
                </a:solidFill>
              </a:rPr>
              <a:t>School Resources</a:t>
            </a:r>
            <a:endParaRPr lang="en-US" sz="2800" dirty="0">
              <a:solidFill>
                <a:srgbClr val="006500"/>
              </a:solidFill>
            </a:endParaRPr>
          </a:p>
          <a:p>
            <a:pPr marL="0" indent="0">
              <a:buNone/>
            </a:pPr>
            <a:endParaRPr lang="en-US" dirty="0"/>
          </a:p>
        </p:txBody>
      </p:sp>
    </p:spTree>
    <p:extLst>
      <p:ext uri="{BB962C8B-B14F-4D97-AF65-F5344CB8AC3E}">
        <p14:creationId xmlns:p14="http://schemas.microsoft.com/office/powerpoint/2010/main" val="245793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EDFD"/>
        </a:solidFill>
        <a:effectLst/>
      </p:bgPr>
    </p:bg>
    <p:spTree>
      <p:nvGrpSpPr>
        <p:cNvPr id="1" name=""/>
        <p:cNvGrpSpPr/>
        <p:nvPr/>
      </p:nvGrpSpPr>
      <p:grpSpPr>
        <a:xfrm>
          <a:off x="0" y="0"/>
          <a:ext cx="0" cy="0"/>
          <a:chOff x="0" y="0"/>
          <a:chExt cx="0" cy="0"/>
        </a:xfrm>
      </p:grpSpPr>
      <p:cxnSp>
        <p:nvCxnSpPr>
          <p:cNvPr id="4" name="Straight Arrow Connector 3"/>
          <p:cNvCxnSpPr/>
          <p:nvPr/>
        </p:nvCxnSpPr>
        <p:spPr bwMode="auto">
          <a:xfrm>
            <a:off x="924560" y="2001520"/>
            <a:ext cx="672688" cy="548640"/>
          </a:xfrm>
          <a:prstGeom prst="straightConnector1">
            <a:avLst/>
          </a:prstGeom>
          <a:noFill/>
          <a:ln w="9525" cap="flat" cmpd="sng" algn="ctr">
            <a:noFill/>
            <a:prstDash val="solid"/>
            <a:round/>
            <a:headEnd type="none" w="med" len="med"/>
            <a:tailEnd type="arrow"/>
          </a:ln>
          <a:effectLst/>
        </p:spPr>
      </p:cxnSp>
      <p:cxnSp>
        <p:nvCxnSpPr>
          <p:cNvPr id="7" name="Straight Arrow Connector 6"/>
          <p:cNvCxnSpPr/>
          <p:nvPr/>
        </p:nvCxnSpPr>
        <p:spPr bwMode="auto">
          <a:xfrm>
            <a:off x="682848" y="2082800"/>
            <a:ext cx="0" cy="0"/>
          </a:xfrm>
          <a:prstGeom prst="straightConnector1">
            <a:avLst/>
          </a:prstGeom>
          <a:noFill/>
          <a:ln w="9525" cap="flat" cmpd="sng" algn="ctr">
            <a:noFill/>
            <a:prstDash val="solid"/>
            <a:round/>
            <a:headEnd type="none" w="med" len="med"/>
            <a:tailEnd type="arrow"/>
          </a:ln>
          <a:effectLst/>
        </p:spPr>
      </p:cxn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6113" y="7938"/>
            <a:ext cx="7851775"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bwMode="auto">
          <a:xfrm>
            <a:off x="682848" y="2987040"/>
            <a:ext cx="9144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CA" smtClean="0">
              <a:solidFill>
                <a:srgbClr val="000000"/>
              </a:solidFill>
            </a:endParaRPr>
          </a:p>
        </p:txBody>
      </p:sp>
      <p:cxnSp>
        <p:nvCxnSpPr>
          <p:cNvPr id="13" name="Straight Arrow Connector 12"/>
          <p:cNvCxnSpPr/>
          <p:nvPr/>
        </p:nvCxnSpPr>
        <p:spPr bwMode="auto">
          <a:xfrm flipV="1">
            <a:off x="1301544" y="1026160"/>
            <a:ext cx="426720" cy="274320"/>
          </a:xfrm>
          <a:prstGeom prst="straightConnector1">
            <a:avLst/>
          </a:prstGeom>
          <a:noFill/>
          <a:ln w="508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1322928" y="1544320"/>
            <a:ext cx="426720" cy="274320"/>
          </a:xfrm>
          <a:prstGeom prst="straightConnector1">
            <a:avLst/>
          </a:prstGeom>
          <a:noFill/>
          <a:ln w="508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V="1">
            <a:off x="1323992" y="1305560"/>
            <a:ext cx="426720" cy="274320"/>
          </a:xfrm>
          <a:prstGeom prst="straightConnector1">
            <a:avLst/>
          </a:prstGeom>
          <a:noFill/>
          <a:ln w="508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V="1">
            <a:off x="3293968" y="1945640"/>
            <a:ext cx="426720" cy="274320"/>
          </a:xfrm>
          <a:prstGeom prst="straightConnector1">
            <a:avLst/>
          </a:prstGeom>
          <a:noFill/>
          <a:ln w="508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874824" y="4378960"/>
            <a:ext cx="426720" cy="274320"/>
          </a:xfrm>
          <a:prstGeom prst="straightConnector1">
            <a:avLst/>
          </a:prstGeom>
          <a:noFill/>
          <a:ln w="508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V="1">
            <a:off x="3293968" y="2550160"/>
            <a:ext cx="426720" cy="274320"/>
          </a:xfrm>
          <a:prstGeom prst="straightConnector1">
            <a:avLst/>
          </a:prstGeom>
          <a:noFill/>
          <a:ln w="508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flipV="1">
            <a:off x="1323992" y="787400"/>
            <a:ext cx="426720" cy="274320"/>
          </a:xfrm>
          <a:prstGeom prst="straightConnector1">
            <a:avLst/>
          </a:prstGeom>
          <a:noFill/>
          <a:ln w="50800" cap="flat" cmpd="sng" algn="ctr">
            <a:solidFill>
              <a:srgbClr val="FF0000"/>
            </a:solidFill>
            <a:prstDash val="solid"/>
            <a:round/>
            <a:headEnd type="none" w="med" len="med"/>
            <a:tailEnd type="arrow"/>
          </a:ln>
          <a:effectLst/>
        </p:spPr>
      </p:cxnSp>
      <p:sp>
        <p:nvSpPr>
          <p:cNvPr id="3" name="TextBox 2"/>
          <p:cNvSpPr txBox="1"/>
          <p:nvPr/>
        </p:nvSpPr>
        <p:spPr>
          <a:xfrm>
            <a:off x="3172048" y="4734560"/>
            <a:ext cx="4356512" cy="707886"/>
          </a:xfrm>
          <a:prstGeom prst="rect">
            <a:avLst/>
          </a:prstGeom>
          <a:solidFill>
            <a:srgbClr val="F5EDFD"/>
          </a:solidFill>
          <a:ln>
            <a:solidFill>
              <a:schemeClr val="accent6">
                <a:lumMod val="75000"/>
              </a:schemeClr>
            </a:solidFill>
          </a:ln>
        </p:spPr>
        <p:txBody>
          <a:bodyPr wrap="square" rtlCol="0">
            <a:spAutoFit/>
          </a:bodyPr>
          <a:lstStyle/>
          <a:p>
            <a:r>
              <a:rPr lang="en-US" sz="2000" dirty="0" smtClean="0">
                <a:solidFill>
                  <a:srgbClr val="00268D"/>
                </a:solidFill>
              </a:rPr>
              <a:t>All seven of the themes are situated in the current PISA framework</a:t>
            </a:r>
            <a:endParaRPr lang="en-CA" sz="2000" dirty="0">
              <a:solidFill>
                <a:srgbClr val="00268D"/>
              </a:solidFill>
            </a:endParaRPr>
          </a:p>
        </p:txBody>
      </p:sp>
    </p:spTree>
    <p:extLst>
      <p:ext uri="{BB962C8B-B14F-4D97-AF65-F5344CB8AC3E}">
        <p14:creationId xmlns:p14="http://schemas.microsoft.com/office/powerpoint/2010/main" val="528315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5EDF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640080"/>
            <a:ext cx="7233920" cy="5384800"/>
          </a:xfrm>
        </p:spPr>
        <p:txBody>
          <a:bodyPr>
            <a:normAutofit fontScale="92500" lnSpcReduction="10000"/>
          </a:bodyPr>
          <a:lstStyle/>
          <a:p>
            <a:pPr marL="0" indent="0" fontAlgn="base">
              <a:spcBef>
                <a:spcPct val="0"/>
              </a:spcBef>
              <a:spcAft>
                <a:spcPct val="0"/>
              </a:spcAft>
              <a:buNone/>
            </a:pPr>
            <a:r>
              <a:rPr lang="en-US" sz="2800" b="1" dirty="0" smtClean="0">
                <a:solidFill>
                  <a:srgbClr val="333399"/>
                </a:solidFill>
              </a:rPr>
              <a:t>Measurement for five themes can be adapted with relatively minor changes:</a:t>
            </a:r>
            <a:endParaRPr lang="en-CA" sz="2800" b="1" dirty="0" smtClean="0">
              <a:solidFill>
                <a:srgbClr val="006500"/>
              </a:solidFill>
              <a:sym typeface="Wingdings 2"/>
            </a:endParaRPr>
          </a:p>
          <a:p>
            <a:pPr marL="0" indent="0">
              <a:buNone/>
            </a:pPr>
            <a:r>
              <a:rPr lang="en-CA" sz="2800" b="1" dirty="0">
                <a:solidFill>
                  <a:srgbClr val="006500"/>
                </a:solidFill>
                <a:sym typeface="Wingdings 2"/>
              </a:rPr>
              <a:t> </a:t>
            </a:r>
            <a:r>
              <a:rPr lang="en-CA" sz="2200" b="1" dirty="0" smtClean="0">
                <a:solidFill>
                  <a:srgbClr val="006500"/>
                </a:solidFill>
              </a:rPr>
              <a:t>Early Learning Opportunities</a:t>
            </a:r>
          </a:p>
          <a:p>
            <a:pPr marL="0" indent="0">
              <a:buNone/>
            </a:pPr>
            <a:r>
              <a:rPr lang="en-CA" sz="2200" b="1" dirty="0">
                <a:solidFill>
                  <a:srgbClr val="006500"/>
                </a:solidFill>
                <a:sym typeface="Wingdings 2"/>
              </a:rPr>
              <a:t> </a:t>
            </a:r>
            <a:r>
              <a:rPr lang="en-CA" sz="2200" b="1" dirty="0" smtClean="0">
                <a:solidFill>
                  <a:srgbClr val="006500"/>
                </a:solidFill>
              </a:rPr>
              <a:t>Language at home and school</a:t>
            </a:r>
            <a:r>
              <a:rPr lang="en-CA" sz="2200" dirty="0" smtClean="0">
                <a:solidFill>
                  <a:srgbClr val="006500"/>
                </a:solidFill>
              </a:rPr>
              <a:t> </a:t>
            </a:r>
          </a:p>
          <a:p>
            <a:pPr marL="0" indent="0">
              <a:buNone/>
            </a:pPr>
            <a:r>
              <a:rPr lang="en-CA" sz="2200" b="1" dirty="0">
                <a:solidFill>
                  <a:srgbClr val="006500"/>
                </a:solidFill>
                <a:sym typeface="Wingdings 2"/>
              </a:rPr>
              <a:t> </a:t>
            </a:r>
            <a:r>
              <a:rPr lang="en-CA" sz="2200" b="1" dirty="0" smtClean="0">
                <a:solidFill>
                  <a:srgbClr val="006500"/>
                </a:solidFill>
              </a:rPr>
              <a:t>Family and Community Support</a:t>
            </a:r>
          </a:p>
          <a:p>
            <a:pPr marL="0" indent="0">
              <a:buNone/>
            </a:pPr>
            <a:r>
              <a:rPr lang="en-CA" sz="2200" b="1" dirty="0">
                <a:solidFill>
                  <a:srgbClr val="006500"/>
                </a:solidFill>
                <a:sym typeface="Wingdings 2"/>
              </a:rPr>
              <a:t> </a:t>
            </a:r>
            <a:r>
              <a:rPr lang="en-US" sz="2200" b="1" dirty="0" smtClean="0">
                <a:solidFill>
                  <a:srgbClr val="006500"/>
                </a:solidFill>
              </a:rPr>
              <a:t>Quality of Instruction</a:t>
            </a:r>
            <a:endParaRPr lang="en-US" sz="2200" dirty="0">
              <a:solidFill>
                <a:srgbClr val="006500"/>
              </a:solidFill>
            </a:endParaRPr>
          </a:p>
          <a:p>
            <a:pPr marL="0" indent="0">
              <a:buNone/>
            </a:pPr>
            <a:r>
              <a:rPr lang="en-CA" sz="2200" b="1" dirty="0">
                <a:solidFill>
                  <a:srgbClr val="006500"/>
                </a:solidFill>
                <a:sym typeface="Wingdings 2"/>
              </a:rPr>
              <a:t> </a:t>
            </a:r>
            <a:r>
              <a:rPr lang="en-CA" sz="2200" b="1" dirty="0" smtClean="0">
                <a:solidFill>
                  <a:srgbClr val="006500"/>
                </a:solidFill>
              </a:rPr>
              <a:t>Learning Time</a:t>
            </a:r>
          </a:p>
          <a:p>
            <a:pPr marL="0" indent="0">
              <a:buNone/>
            </a:pPr>
            <a:r>
              <a:rPr lang="en-US" sz="2800" b="1" dirty="0">
                <a:solidFill>
                  <a:srgbClr val="333399"/>
                </a:solidFill>
              </a:rPr>
              <a:t>Measurement for two themes require more extensive adaptation:</a:t>
            </a:r>
            <a:endParaRPr lang="en-CA" sz="2800" dirty="0">
              <a:solidFill>
                <a:srgbClr val="006500"/>
              </a:solidFill>
            </a:endParaRPr>
          </a:p>
          <a:p>
            <a:pPr marL="0" indent="0">
              <a:buNone/>
            </a:pPr>
            <a:r>
              <a:rPr lang="en-CA" sz="2200" b="1" dirty="0">
                <a:solidFill>
                  <a:srgbClr val="006500"/>
                </a:solidFill>
                <a:sym typeface="Wingdings 2"/>
              </a:rPr>
              <a:t></a:t>
            </a:r>
            <a:r>
              <a:rPr lang="en-CA" sz="2200" b="1" dirty="0" smtClean="0">
                <a:solidFill>
                  <a:srgbClr val="006500"/>
                </a:solidFill>
                <a:sym typeface="Wingdings 2"/>
              </a:rPr>
              <a:t> </a:t>
            </a:r>
            <a:r>
              <a:rPr lang="en-CA" sz="2200" b="1" dirty="0" smtClean="0">
                <a:solidFill>
                  <a:srgbClr val="006500"/>
                </a:solidFill>
              </a:rPr>
              <a:t>Socioeconomic Status</a:t>
            </a:r>
            <a:r>
              <a:rPr lang="en-CA" sz="2200" dirty="0" smtClean="0">
                <a:solidFill>
                  <a:srgbClr val="006500"/>
                </a:solidFill>
              </a:rPr>
              <a:t>  </a:t>
            </a:r>
          </a:p>
          <a:p>
            <a:pPr marL="0" indent="0">
              <a:buNone/>
            </a:pPr>
            <a:r>
              <a:rPr lang="en-CA" sz="2200" b="1" dirty="0">
                <a:solidFill>
                  <a:srgbClr val="006500"/>
                </a:solidFill>
                <a:sym typeface="Wingdings 2"/>
              </a:rPr>
              <a:t> </a:t>
            </a:r>
            <a:r>
              <a:rPr lang="en-CA" sz="2200" b="1" dirty="0" smtClean="0">
                <a:solidFill>
                  <a:srgbClr val="006500"/>
                </a:solidFill>
              </a:rPr>
              <a:t>School Resources</a:t>
            </a:r>
          </a:p>
          <a:p>
            <a:pPr marL="0" indent="0">
              <a:buNone/>
            </a:pPr>
            <a:endParaRPr lang="en-US" sz="2800" dirty="0">
              <a:solidFill>
                <a:srgbClr val="006500"/>
              </a:solidFill>
            </a:endParaRPr>
          </a:p>
          <a:p>
            <a:pPr marL="0" indent="0">
              <a:buNone/>
            </a:pPr>
            <a:endParaRPr lang="en-US" dirty="0"/>
          </a:p>
        </p:txBody>
      </p:sp>
    </p:spTree>
    <p:extLst>
      <p:ext uri="{BB962C8B-B14F-4D97-AF65-F5344CB8AC3E}">
        <p14:creationId xmlns:p14="http://schemas.microsoft.com/office/powerpoint/2010/main" val="5847672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pic>
        <p:nvPicPr>
          <p:cNvPr id="2" name="Picture 1" descr="DVP4942362.JPG"/>
          <p:cNvPicPr>
            <a:picLocks noChangeAspect="1"/>
          </p:cNvPicPr>
          <p:nvPr/>
        </p:nvPicPr>
        <p:blipFill>
          <a:blip r:embed="rId2" cstate="print"/>
          <a:srcRect t="30428" b="7323"/>
          <a:stretch>
            <a:fillRect/>
          </a:stretch>
        </p:blipFill>
        <p:spPr>
          <a:xfrm>
            <a:off x="4428767" y="234611"/>
            <a:ext cx="4221256" cy="3204000"/>
          </a:xfrm>
          <a:prstGeom prst="rect">
            <a:avLst/>
          </a:prstGeom>
          <a:ln>
            <a:noFill/>
          </a:ln>
          <a:effectLst>
            <a:softEdge rad="112500"/>
          </a:effectLst>
        </p:spPr>
      </p:pic>
      <p:sp>
        <p:nvSpPr>
          <p:cNvPr id="3" name="Rectangle 2"/>
          <p:cNvSpPr/>
          <p:nvPr/>
        </p:nvSpPr>
        <p:spPr>
          <a:xfrm>
            <a:off x="894080" y="1326960"/>
            <a:ext cx="2885440" cy="954107"/>
          </a:xfrm>
          <a:prstGeom prst="rect">
            <a:avLst/>
          </a:prstGeom>
        </p:spPr>
        <p:txBody>
          <a:bodyPr wrap="square">
            <a:spAutoFit/>
          </a:bodyPr>
          <a:lstStyle/>
          <a:p>
            <a:pPr>
              <a:defRPr/>
            </a:pPr>
            <a:r>
              <a:rPr lang="en-CA" sz="2800" b="1" kern="0" dirty="0" smtClean="0">
                <a:solidFill>
                  <a:srgbClr val="4D4D4D"/>
                </a:solidFill>
                <a:latin typeface="News Gothic MT"/>
              </a:rPr>
              <a:t>Early Learning</a:t>
            </a:r>
          </a:p>
          <a:p>
            <a:pPr>
              <a:defRPr/>
            </a:pPr>
            <a:r>
              <a:rPr lang="en-CA" sz="2800" b="1" kern="0" dirty="0" smtClean="0">
                <a:solidFill>
                  <a:srgbClr val="4D4D4D"/>
                </a:solidFill>
                <a:latin typeface="News Gothic MT"/>
              </a:rPr>
              <a:t>Opportunities</a:t>
            </a:r>
            <a:endParaRPr lang="en-CA" kern="0" dirty="0" smtClean="0">
              <a:solidFill>
                <a:srgbClr val="4D4D4D"/>
              </a:solidFill>
            </a:endParaRPr>
          </a:p>
        </p:txBody>
      </p:sp>
      <p:sp>
        <p:nvSpPr>
          <p:cNvPr id="4" name="TextBox 3"/>
          <p:cNvSpPr txBox="1"/>
          <p:nvPr/>
        </p:nvSpPr>
        <p:spPr>
          <a:xfrm>
            <a:off x="132080" y="3525520"/>
            <a:ext cx="8910320" cy="3200876"/>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000000">
                    <a:lumMod val="85000"/>
                    <a:lumOff val="15000"/>
                  </a:srgbClr>
                </a:solidFill>
                <a:latin typeface="Calibri"/>
                <a:ea typeface="Calibri"/>
                <a:cs typeface="Times New Roman"/>
              </a:rPr>
              <a:t>Currently:</a:t>
            </a:r>
            <a:r>
              <a:rPr lang="en-US" sz="2000" dirty="0" smtClean="0">
                <a:solidFill>
                  <a:srgbClr val="000000">
                    <a:lumMod val="85000"/>
                    <a:lumOff val="15000"/>
                  </a:srgbClr>
                </a:solidFill>
                <a:latin typeface="Calibri"/>
                <a:ea typeface="Calibri"/>
                <a:cs typeface="Times New Roman"/>
              </a:rPr>
              <a:t> There </a:t>
            </a:r>
            <a:r>
              <a:rPr lang="en-US" sz="2000" dirty="0">
                <a:solidFill>
                  <a:srgbClr val="000000">
                    <a:lumMod val="85000"/>
                    <a:lumOff val="15000"/>
                  </a:srgbClr>
                </a:solidFill>
                <a:latin typeface="Calibri"/>
                <a:ea typeface="Calibri"/>
                <a:cs typeface="Times New Roman"/>
              </a:rPr>
              <a:t>are two measures on early learning opportunities in PISA, which pertain to school readiness and whether the child was read to during the early years. </a:t>
            </a:r>
            <a:endParaRPr lang="en-CA" sz="2000" dirty="0">
              <a:solidFill>
                <a:srgbClr val="000000">
                  <a:lumMod val="85000"/>
                  <a:lumOff val="15000"/>
                </a:srgbClr>
              </a:solidFill>
              <a:latin typeface="Calibri"/>
              <a:ea typeface="Calibri"/>
              <a:cs typeface="Times New Roman"/>
            </a:endParaRPr>
          </a:p>
          <a:p>
            <a:pPr marL="180340" indent="-180340">
              <a:lnSpc>
                <a:spcPct val="120000"/>
              </a:lnSpc>
              <a:spcAft>
                <a:spcPts val="600"/>
              </a:spcAft>
            </a:pPr>
            <a:r>
              <a:rPr lang="en-US" sz="2000" b="1" dirty="0">
                <a:solidFill>
                  <a:srgbClr val="000000">
                    <a:lumMod val="85000"/>
                    <a:lumOff val="15000"/>
                  </a:srgbClr>
                </a:solidFill>
                <a:latin typeface="Calibri"/>
                <a:ea typeface="Calibri"/>
                <a:cs typeface="Times New Roman"/>
              </a:rPr>
              <a:t>Issues:</a:t>
            </a:r>
            <a:r>
              <a:rPr lang="en-US" sz="2000" dirty="0">
                <a:solidFill>
                  <a:srgbClr val="000000">
                    <a:lumMod val="85000"/>
                    <a:lumOff val="15000"/>
                  </a:srgbClr>
                </a:solidFill>
                <a:latin typeface="Calibri"/>
                <a:ea typeface="Calibri"/>
                <a:cs typeface="Times New Roman"/>
              </a:rPr>
              <a:t> </a:t>
            </a:r>
            <a:r>
              <a:rPr lang="en-US" sz="2000" dirty="0" smtClean="0">
                <a:solidFill>
                  <a:srgbClr val="000000">
                    <a:lumMod val="85000"/>
                    <a:lumOff val="15000"/>
                  </a:srgbClr>
                </a:solidFill>
                <a:latin typeface="Calibri"/>
                <a:ea typeface="Calibri"/>
                <a:cs typeface="Times New Roman"/>
              </a:rPr>
              <a:t>We do not have reliable information on the reliability </a:t>
            </a:r>
            <a:r>
              <a:rPr lang="en-US" sz="2000" dirty="0">
                <a:solidFill>
                  <a:srgbClr val="000000">
                    <a:lumMod val="85000"/>
                    <a:lumOff val="15000"/>
                  </a:srgbClr>
                </a:solidFill>
                <a:latin typeface="Calibri"/>
                <a:ea typeface="Calibri"/>
                <a:cs typeface="Times New Roman"/>
              </a:rPr>
              <a:t>of retrospective </a:t>
            </a:r>
            <a:r>
              <a:rPr lang="en-US" sz="2000" dirty="0" smtClean="0">
                <a:solidFill>
                  <a:srgbClr val="000000">
                    <a:lumMod val="85000"/>
                    <a:lumOff val="15000"/>
                  </a:srgbClr>
                </a:solidFill>
                <a:latin typeface="Calibri"/>
                <a:ea typeface="Calibri"/>
                <a:cs typeface="Times New Roman"/>
              </a:rPr>
              <a:t>student data. </a:t>
            </a:r>
            <a:r>
              <a:rPr lang="en-US" sz="2000" dirty="0">
                <a:solidFill>
                  <a:srgbClr val="000000">
                    <a:lumMod val="85000"/>
                    <a:lumOff val="15000"/>
                  </a:srgbClr>
                </a:solidFill>
                <a:latin typeface="Calibri"/>
                <a:ea typeface="Calibri"/>
                <a:cs typeface="Times New Roman"/>
              </a:rPr>
              <a:t>If there is to be a common parent questionnaire, data could be collected from the parents</a:t>
            </a:r>
            <a:r>
              <a:rPr lang="en-US" sz="2000" dirty="0" smtClean="0">
                <a:solidFill>
                  <a:srgbClr val="000000">
                    <a:lumMod val="85000"/>
                    <a:lumOff val="15000"/>
                  </a:srgbClr>
                </a:solidFill>
                <a:latin typeface="Calibri"/>
                <a:ea typeface="Calibri"/>
                <a:cs typeface="Times New Roman"/>
              </a:rPr>
              <a:t>. </a:t>
            </a:r>
            <a:endParaRPr lang="en-CA" sz="2000" dirty="0">
              <a:solidFill>
                <a:srgbClr val="000000">
                  <a:lumMod val="85000"/>
                  <a:lumOff val="15000"/>
                </a:srgbClr>
              </a:solidFill>
              <a:latin typeface="Calibri"/>
              <a:ea typeface="Calibri"/>
              <a:cs typeface="Times New Roman"/>
            </a:endParaRPr>
          </a:p>
          <a:p>
            <a:pPr marL="180340" indent="-180340">
              <a:lnSpc>
                <a:spcPct val="120000"/>
              </a:lnSpc>
              <a:spcAft>
                <a:spcPts val="600"/>
              </a:spcAft>
            </a:pPr>
            <a:r>
              <a:rPr lang="en-US" sz="2000" b="1" dirty="0">
                <a:solidFill>
                  <a:srgbClr val="000000">
                    <a:lumMod val="85000"/>
                    <a:lumOff val="15000"/>
                  </a:srgbClr>
                </a:solidFill>
                <a:latin typeface="Calibri"/>
                <a:ea typeface="Calibri"/>
                <a:cs typeface="Times New Roman"/>
              </a:rPr>
              <a:t>Decision</a:t>
            </a:r>
            <a:r>
              <a:rPr lang="en-US" sz="2000" dirty="0">
                <a:solidFill>
                  <a:srgbClr val="000000">
                    <a:lumMod val="85000"/>
                    <a:lumOff val="15000"/>
                  </a:srgbClr>
                </a:solidFill>
                <a:latin typeface="Calibri"/>
                <a:ea typeface="Calibri"/>
                <a:cs typeface="Times New Roman"/>
              </a:rPr>
              <a:t>: Should we extend the student questionnaire to include more detailed data about the students’ pre-school </a:t>
            </a:r>
            <a:r>
              <a:rPr lang="en-US" sz="2000" dirty="0" smtClean="0">
                <a:solidFill>
                  <a:srgbClr val="000000">
                    <a:lumMod val="85000"/>
                    <a:lumOff val="15000"/>
                  </a:srgbClr>
                </a:solidFill>
                <a:latin typeface="Calibri"/>
                <a:ea typeface="Calibri"/>
                <a:cs typeface="Times New Roman"/>
              </a:rPr>
              <a:t>experiences and early grade repetition? </a:t>
            </a:r>
            <a:endParaRPr lang="en-CA" sz="2000" dirty="0">
              <a:solidFill>
                <a:srgbClr val="000000">
                  <a:lumMod val="85000"/>
                  <a:lumOff val="15000"/>
                </a:srgbClr>
              </a:solidFill>
            </a:endParaRPr>
          </a:p>
        </p:txBody>
      </p:sp>
    </p:spTree>
    <p:extLst>
      <p:ext uri="{BB962C8B-B14F-4D97-AF65-F5344CB8AC3E}">
        <p14:creationId xmlns:p14="http://schemas.microsoft.com/office/powerpoint/2010/main" val="10738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Discussion and agreement on the main components of the Terms of reference for the International Contractor(s)</a:t>
            </a:r>
          </a:p>
          <a:p>
            <a:r>
              <a:rPr lang="en-GB" dirty="0" smtClean="0"/>
              <a:t>Capacity needs analysis and the design of capacity building programmes for participating countries</a:t>
            </a:r>
          </a:p>
          <a:p>
            <a:r>
              <a:rPr lang="en-GB" dirty="0" smtClean="0"/>
              <a:t>Terms of Reference for an independent review of the project in 2016/17</a:t>
            </a:r>
          </a:p>
          <a:p>
            <a:r>
              <a:rPr lang="en-GB" dirty="0" smtClean="0"/>
              <a:t>Next steps and meeting conclusion</a:t>
            </a:r>
            <a:endParaRPr lang="en-GB" dirty="0"/>
          </a:p>
        </p:txBody>
      </p:sp>
      <p:sp>
        <p:nvSpPr>
          <p:cNvPr id="3" name="Slide Number Placeholder 2"/>
          <p:cNvSpPr>
            <a:spLocks noGrp="1"/>
          </p:cNvSpPr>
          <p:nvPr>
            <p:ph type="sldNum" sz="quarter" idx="4"/>
          </p:nvPr>
        </p:nvSpPr>
        <p:spPr/>
        <p:txBody>
          <a:bodyPr/>
          <a:lstStyle/>
          <a:p>
            <a:fld id="{85B40F36-E8C4-4DF3-A1E6-9A175CF93E0E}" type="slidenum">
              <a:rPr lang="en-US" smtClean="0"/>
              <a:pPr/>
              <a:t>5</a:t>
            </a:fld>
            <a:endParaRPr lang="en-US" dirty="0"/>
          </a:p>
        </p:txBody>
      </p:sp>
      <p:sp>
        <p:nvSpPr>
          <p:cNvPr id="4" name="Title 3"/>
          <p:cNvSpPr>
            <a:spLocks noGrp="1"/>
          </p:cNvSpPr>
          <p:nvPr>
            <p:ph type="title"/>
          </p:nvPr>
        </p:nvSpPr>
        <p:spPr/>
        <p:txBody>
          <a:bodyPr/>
          <a:lstStyle/>
          <a:p>
            <a:r>
              <a:rPr lang="en-GB" dirty="0" smtClean="0"/>
              <a:t>Day Two: sessions</a:t>
            </a:r>
            <a:endParaRPr lang="en-GB" dirty="0"/>
          </a:p>
        </p:txBody>
      </p:sp>
    </p:spTree>
    <p:extLst>
      <p:ext uri="{BB962C8B-B14F-4D97-AF65-F5344CB8AC3E}">
        <p14:creationId xmlns:p14="http://schemas.microsoft.com/office/powerpoint/2010/main" val="94220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180052" y="816876"/>
            <a:ext cx="3484880" cy="954107"/>
          </a:xfrm>
          <a:prstGeom prst="rect">
            <a:avLst/>
          </a:prstGeom>
        </p:spPr>
        <p:txBody>
          <a:bodyPr wrap="square">
            <a:spAutoFit/>
          </a:bodyPr>
          <a:lstStyle/>
          <a:p>
            <a:r>
              <a:rPr lang="en-CA" sz="2800" b="1" kern="0" dirty="0" smtClean="0">
                <a:solidFill>
                  <a:srgbClr val="002060"/>
                </a:solidFill>
                <a:latin typeface="News Gothic MT"/>
              </a:rPr>
              <a:t>Language at Home </a:t>
            </a:r>
          </a:p>
          <a:p>
            <a:r>
              <a:rPr lang="en-CA" sz="2800" b="1" kern="0" dirty="0">
                <a:solidFill>
                  <a:srgbClr val="002060"/>
                </a:solidFill>
                <a:latin typeface="News Gothic MT"/>
              </a:rPr>
              <a:t> </a:t>
            </a:r>
            <a:r>
              <a:rPr lang="en-CA" sz="2800" b="1" kern="0" dirty="0" smtClean="0">
                <a:solidFill>
                  <a:srgbClr val="002060"/>
                </a:solidFill>
                <a:latin typeface="News Gothic MT"/>
              </a:rPr>
              <a:t>    and at School</a:t>
            </a:r>
            <a:endParaRPr lang="en-CA" kern="0" dirty="0" smtClean="0">
              <a:solidFill>
                <a:srgbClr val="002060"/>
              </a:solidFill>
            </a:endParaRPr>
          </a:p>
        </p:txBody>
      </p:sp>
      <p:pic>
        <p:nvPicPr>
          <p:cNvPr id="4" name="Picture 3" descr="SBP0357146.JPG"/>
          <p:cNvPicPr>
            <a:picLocks noChangeAspect="1"/>
          </p:cNvPicPr>
          <p:nvPr/>
        </p:nvPicPr>
        <p:blipFill>
          <a:blip r:embed="rId2" cstate="print"/>
          <a:stretch>
            <a:fillRect/>
          </a:stretch>
        </p:blipFill>
        <p:spPr>
          <a:xfrm>
            <a:off x="626492" y="1935267"/>
            <a:ext cx="2592000" cy="3888001"/>
          </a:xfrm>
          <a:prstGeom prst="rect">
            <a:avLst/>
          </a:prstGeom>
          <a:ln>
            <a:noFill/>
          </a:ln>
          <a:effectLst>
            <a:softEdge rad="112500"/>
          </a:effectLst>
        </p:spPr>
      </p:pic>
      <p:sp>
        <p:nvSpPr>
          <p:cNvPr id="5" name="TextBox 4"/>
          <p:cNvSpPr txBox="1"/>
          <p:nvPr/>
        </p:nvSpPr>
        <p:spPr>
          <a:xfrm>
            <a:off x="3840480" y="619760"/>
            <a:ext cx="5283200" cy="5416868"/>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002060"/>
                </a:solidFill>
                <a:latin typeface="Calibri" panose="020F0502020204030204" pitchFamily="34" charset="0"/>
                <a:ea typeface="Calibri"/>
                <a:cs typeface="Times New Roman"/>
              </a:rPr>
              <a:t>Currently:</a:t>
            </a:r>
            <a:r>
              <a:rPr lang="en-US" sz="2000" dirty="0" smtClean="0">
                <a:solidFill>
                  <a:srgbClr val="002060"/>
                </a:solidFill>
                <a:latin typeface="Calibri" panose="020F0502020204030204" pitchFamily="34" charset="0"/>
                <a:ea typeface="Calibri"/>
                <a:cs typeface="Times New Roman"/>
              </a:rPr>
              <a:t> PISA includes a </a:t>
            </a:r>
            <a:r>
              <a:rPr lang="en-US" sz="2000" dirty="0" smtClean="0">
                <a:solidFill>
                  <a:srgbClr val="002060"/>
                </a:solidFill>
                <a:latin typeface="Calibri" panose="020F0502020204030204" pitchFamily="34" charset="0"/>
              </a:rPr>
              <a:t>question </a:t>
            </a:r>
            <a:r>
              <a:rPr lang="en-US" sz="2000" dirty="0">
                <a:solidFill>
                  <a:srgbClr val="002060"/>
                </a:solidFill>
                <a:latin typeface="Calibri" panose="020F0502020204030204" pitchFamily="34" charset="0"/>
              </a:rPr>
              <a:t>about the language spoken at home. </a:t>
            </a:r>
            <a:endParaRPr lang="en-CA" sz="2000" dirty="0">
              <a:solidFill>
                <a:srgbClr val="00206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002060"/>
                </a:solidFill>
                <a:latin typeface="Calibri" panose="020F0502020204030204" pitchFamily="34" charset="0"/>
                <a:ea typeface="Calibri"/>
                <a:cs typeface="Times New Roman"/>
              </a:rPr>
              <a:t>Issues:</a:t>
            </a:r>
            <a:r>
              <a:rPr lang="en-US" sz="2000" dirty="0">
                <a:solidFill>
                  <a:srgbClr val="002060"/>
                </a:solidFill>
                <a:latin typeface="Calibri" panose="020F0502020204030204" pitchFamily="34" charset="0"/>
                <a:ea typeface="Calibri"/>
                <a:cs typeface="Times New Roman"/>
              </a:rPr>
              <a:t> </a:t>
            </a:r>
            <a:r>
              <a:rPr lang="en-US" sz="2000" dirty="0" smtClean="0">
                <a:solidFill>
                  <a:srgbClr val="002060"/>
                </a:solidFill>
                <a:latin typeface="Calibri" panose="020F0502020204030204" pitchFamily="34" charset="0"/>
                <a:ea typeface="Calibri"/>
                <a:cs typeface="Times New Roman"/>
              </a:rPr>
              <a:t>We would also like to have data on </a:t>
            </a:r>
            <a:r>
              <a:rPr lang="en-US" sz="2000" dirty="0" smtClean="0">
                <a:solidFill>
                  <a:srgbClr val="002060"/>
                </a:solidFill>
                <a:latin typeface="Calibri" panose="020F0502020204030204" pitchFamily="34" charset="0"/>
              </a:rPr>
              <a:t>other </a:t>
            </a:r>
            <a:r>
              <a:rPr lang="en-US" sz="2000" dirty="0">
                <a:solidFill>
                  <a:srgbClr val="002060"/>
                </a:solidFill>
                <a:latin typeface="Calibri" panose="020F0502020204030204" pitchFamily="34" charset="0"/>
              </a:rPr>
              <a:t>languages the student speaks and the student’s familiarity with the language of the test. </a:t>
            </a:r>
            <a:r>
              <a:rPr lang="en-US" sz="2000" dirty="0" smtClean="0">
                <a:solidFill>
                  <a:srgbClr val="002060"/>
                </a:solidFill>
                <a:latin typeface="Calibri" panose="020F0502020204030204" pitchFamily="34" charset="0"/>
              </a:rPr>
              <a:t>At the country level, we would like to have data on </a:t>
            </a:r>
            <a:r>
              <a:rPr lang="en-US" sz="2000" dirty="0">
                <a:solidFill>
                  <a:srgbClr val="002060"/>
                </a:solidFill>
                <a:latin typeface="Calibri" panose="020F0502020204030204" pitchFamily="34" charset="0"/>
              </a:rPr>
              <a:t>the structural features of the school system regarding the language of instruction during the primary </a:t>
            </a:r>
            <a:r>
              <a:rPr lang="en-US" sz="2000" dirty="0" smtClean="0">
                <a:solidFill>
                  <a:srgbClr val="002060"/>
                </a:solidFill>
                <a:latin typeface="Calibri" panose="020F0502020204030204" pitchFamily="34" charset="0"/>
              </a:rPr>
              <a:t>school. </a:t>
            </a:r>
            <a:endParaRPr lang="en-CA" sz="2000" dirty="0">
              <a:solidFill>
                <a:srgbClr val="00206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002060"/>
                </a:solidFill>
                <a:latin typeface="Calibri" panose="020F0502020204030204" pitchFamily="34" charset="0"/>
                <a:ea typeface="Calibri"/>
                <a:cs typeface="Times New Roman"/>
              </a:rPr>
              <a:t>Decision</a:t>
            </a:r>
            <a:r>
              <a:rPr lang="en-US" sz="2000" dirty="0">
                <a:solidFill>
                  <a:srgbClr val="002060"/>
                </a:solidFill>
                <a:latin typeface="Calibri" panose="020F0502020204030204" pitchFamily="34" charset="0"/>
                <a:ea typeface="Calibri"/>
                <a:cs typeface="Times New Roman"/>
              </a:rPr>
              <a:t>: Should we extend the student questionnaire to include </a:t>
            </a:r>
            <a:r>
              <a:rPr lang="en-US" sz="2000" dirty="0" smtClean="0">
                <a:solidFill>
                  <a:srgbClr val="002060"/>
                </a:solidFill>
                <a:latin typeface="Calibri" panose="020F0502020204030204" pitchFamily="34" charset="0"/>
                <a:ea typeface="Calibri"/>
                <a:cs typeface="Times New Roman"/>
              </a:rPr>
              <a:t>one or two more questions about </a:t>
            </a:r>
            <a:r>
              <a:rPr lang="en-US" sz="2000" dirty="0">
                <a:solidFill>
                  <a:srgbClr val="002060"/>
                </a:solidFill>
                <a:latin typeface="Calibri" panose="020F0502020204030204" pitchFamily="34" charset="0"/>
              </a:rPr>
              <a:t>other languages the student speaks and the student’s familiarity with the language of the </a:t>
            </a:r>
            <a:r>
              <a:rPr lang="en-US" sz="2000" dirty="0" smtClean="0">
                <a:solidFill>
                  <a:srgbClr val="002060"/>
                </a:solidFill>
                <a:latin typeface="Calibri" panose="020F0502020204030204" pitchFamily="34" charset="0"/>
              </a:rPr>
              <a:t>test?</a:t>
            </a:r>
            <a:endParaRPr lang="en-CA"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930502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6003656" y="361760"/>
            <a:ext cx="2885440" cy="1815882"/>
          </a:xfrm>
          <a:prstGeom prst="rect">
            <a:avLst/>
          </a:prstGeom>
        </p:spPr>
        <p:txBody>
          <a:bodyPr wrap="square">
            <a:spAutoFit/>
          </a:bodyPr>
          <a:lstStyle/>
          <a:p>
            <a:pPr algn="ctr"/>
            <a:r>
              <a:rPr lang="en-CA" sz="2800" b="1" kern="0" dirty="0" smtClean="0">
                <a:solidFill>
                  <a:srgbClr val="663300"/>
                </a:solidFill>
                <a:latin typeface="News Gothic MT"/>
              </a:rPr>
              <a:t>Family</a:t>
            </a:r>
          </a:p>
          <a:p>
            <a:pPr algn="ctr"/>
            <a:r>
              <a:rPr lang="en-CA" sz="2800" b="1" kern="0" dirty="0">
                <a:solidFill>
                  <a:srgbClr val="663300"/>
                </a:solidFill>
                <a:latin typeface="News Gothic MT"/>
              </a:rPr>
              <a:t>a</a:t>
            </a:r>
            <a:r>
              <a:rPr lang="en-CA" sz="2800" b="1" kern="0" dirty="0" smtClean="0">
                <a:solidFill>
                  <a:srgbClr val="663300"/>
                </a:solidFill>
                <a:latin typeface="News Gothic MT"/>
              </a:rPr>
              <a:t>nd</a:t>
            </a:r>
          </a:p>
          <a:p>
            <a:pPr algn="ctr"/>
            <a:r>
              <a:rPr lang="en-CA" sz="2800" b="1" kern="0" dirty="0" smtClean="0">
                <a:solidFill>
                  <a:srgbClr val="663300"/>
                </a:solidFill>
                <a:latin typeface="News Gothic MT"/>
              </a:rPr>
              <a:t>Community</a:t>
            </a:r>
          </a:p>
          <a:p>
            <a:pPr algn="ctr"/>
            <a:r>
              <a:rPr lang="en-CA" sz="2800" b="1" kern="0" dirty="0" smtClean="0">
                <a:solidFill>
                  <a:srgbClr val="663300"/>
                </a:solidFill>
                <a:latin typeface="News Gothic MT"/>
              </a:rPr>
              <a:t>Support</a:t>
            </a:r>
            <a:endParaRPr lang="en-CA" kern="0" dirty="0" smtClean="0">
              <a:solidFill>
                <a:srgbClr val="663300"/>
              </a:solidFill>
            </a:endParaRPr>
          </a:p>
        </p:txBody>
      </p:sp>
      <p:pic>
        <p:nvPicPr>
          <p:cNvPr id="4" name="Picture 4" descr="SBP0357123"/>
          <p:cNvPicPr>
            <a:picLocks noChangeAspect="1" noChangeArrowheads="1"/>
          </p:cNvPicPr>
          <p:nvPr/>
        </p:nvPicPr>
        <p:blipFill>
          <a:blip r:embed="rId2" cstate="print"/>
          <a:srcRect/>
          <a:stretch>
            <a:fillRect/>
          </a:stretch>
        </p:blipFill>
        <p:spPr bwMode="auto">
          <a:xfrm>
            <a:off x="6197640" y="2436495"/>
            <a:ext cx="2592000" cy="3888424"/>
          </a:xfrm>
          <a:prstGeom prst="rect">
            <a:avLst/>
          </a:prstGeom>
          <a:noFill/>
        </p:spPr>
      </p:pic>
      <p:sp>
        <p:nvSpPr>
          <p:cNvPr id="5" name="TextBox 4"/>
          <p:cNvSpPr txBox="1"/>
          <p:nvPr/>
        </p:nvSpPr>
        <p:spPr>
          <a:xfrm>
            <a:off x="152400" y="538480"/>
            <a:ext cx="5851256" cy="5786199"/>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663300"/>
                </a:solidFill>
                <a:latin typeface="Calibri" panose="020F0502020204030204" pitchFamily="34" charset="0"/>
                <a:ea typeface="Calibri"/>
                <a:cs typeface="Times New Roman"/>
              </a:rPr>
              <a:t>Currently: </a:t>
            </a:r>
            <a:r>
              <a:rPr lang="en-US" sz="2000" dirty="0" smtClean="0">
                <a:solidFill>
                  <a:srgbClr val="663300"/>
                </a:solidFill>
                <a:latin typeface="Calibri" panose="020F0502020204030204" pitchFamily="34" charset="0"/>
                <a:ea typeface="Calibri"/>
                <a:cs typeface="Times New Roman"/>
              </a:rPr>
              <a:t>In some cycles, PISA i</a:t>
            </a:r>
            <a:r>
              <a:rPr lang="en-US" sz="2000" dirty="0" smtClean="0">
                <a:solidFill>
                  <a:srgbClr val="663300"/>
                </a:solidFill>
                <a:latin typeface="Calibri" panose="020F0502020204030204" pitchFamily="34" charset="0"/>
              </a:rPr>
              <a:t>ncluded </a:t>
            </a:r>
            <a:r>
              <a:rPr lang="en-US" sz="2000" dirty="0">
                <a:solidFill>
                  <a:srgbClr val="663300"/>
                </a:solidFill>
                <a:latin typeface="Calibri" panose="020F0502020204030204" pitchFamily="34" charset="0"/>
              </a:rPr>
              <a:t>measures of social and cultural communication with parents, cultural capital, and family </a:t>
            </a:r>
            <a:r>
              <a:rPr lang="en-US" sz="2000" dirty="0" smtClean="0">
                <a:solidFill>
                  <a:srgbClr val="663300"/>
                </a:solidFill>
                <a:latin typeface="Calibri" panose="020F0502020204030204" pitchFamily="34" charset="0"/>
              </a:rPr>
              <a:t>involvement</a:t>
            </a:r>
            <a:r>
              <a:rPr lang="en-US" sz="2000" dirty="0">
                <a:solidFill>
                  <a:srgbClr val="663300"/>
                </a:solidFill>
                <a:latin typeface="Calibri" panose="020F0502020204030204" pitchFamily="34" charset="0"/>
              </a:rPr>
              <a:t>. </a:t>
            </a:r>
            <a:endParaRPr lang="en-CA" sz="2000" dirty="0">
              <a:solidFill>
                <a:srgbClr val="66330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663300"/>
                </a:solidFill>
                <a:latin typeface="Calibri" panose="020F0502020204030204" pitchFamily="34" charset="0"/>
                <a:ea typeface="Calibri"/>
                <a:cs typeface="Times New Roman"/>
              </a:rPr>
              <a:t>Issues:</a:t>
            </a:r>
            <a:r>
              <a:rPr lang="en-US" sz="2000" dirty="0">
                <a:solidFill>
                  <a:srgbClr val="663300"/>
                </a:solidFill>
                <a:latin typeface="Calibri" panose="020F0502020204030204" pitchFamily="34" charset="0"/>
                <a:ea typeface="Calibri"/>
                <a:cs typeface="Times New Roman"/>
              </a:rPr>
              <a:t> T</a:t>
            </a:r>
            <a:r>
              <a:rPr lang="en-US" sz="2000" dirty="0" smtClean="0">
                <a:solidFill>
                  <a:srgbClr val="663300"/>
                </a:solidFill>
                <a:latin typeface="Calibri" panose="020F0502020204030204" pitchFamily="34" charset="0"/>
                <a:ea typeface="Calibri"/>
                <a:cs typeface="Times New Roman"/>
              </a:rPr>
              <a:t>he student questionnaire could be extended and adapted with specific measures of parental involvement, social capital, and static and relational cultural capital. We could also capture data on community involvement in the school with the school questionnaire. </a:t>
            </a:r>
            <a:endParaRPr lang="en-CA" sz="2000" dirty="0">
              <a:solidFill>
                <a:srgbClr val="66330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663300"/>
                </a:solidFill>
                <a:latin typeface="Calibri" panose="020F0502020204030204" pitchFamily="34" charset="0"/>
                <a:ea typeface="Calibri"/>
                <a:cs typeface="Times New Roman"/>
              </a:rPr>
              <a:t>Decision</a:t>
            </a:r>
            <a:r>
              <a:rPr lang="en-US" sz="2000" dirty="0">
                <a:solidFill>
                  <a:srgbClr val="663300"/>
                </a:solidFill>
                <a:latin typeface="Calibri" panose="020F0502020204030204" pitchFamily="34" charset="0"/>
                <a:ea typeface="Calibri"/>
                <a:cs typeface="Times New Roman"/>
              </a:rPr>
              <a:t>: Should we extend the student questionnaire to include </a:t>
            </a:r>
            <a:r>
              <a:rPr lang="en-US" sz="2000" dirty="0" smtClean="0">
                <a:solidFill>
                  <a:srgbClr val="663300"/>
                </a:solidFill>
                <a:latin typeface="Calibri" panose="020F0502020204030204" pitchFamily="34" charset="0"/>
                <a:ea typeface="Calibri"/>
                <a:cs typeface="Times New Roman"/>
              </a:rPr>
              <a:t>a more detailed account of </a:t>
            </a:r>
            <a:r>
              <a:rPr lang="en-US" sz="2000" dirty="0">
                <a:solidFill>
                  <a:srgbClr val="663300"/>
                </a:solidFill>
                <a:latin typeface="Calibri" panose="020F0502020204030204" pitchFamily="34" charset="0"/>
                <a:ea typeface="Calibri"/>
                <a:cs typeface="Times New Roman"/>
              </a:rPr>
              <a:t>parental involvement, social capital, and static and relational cultural </a:t>
            </a:r>
            <a:r>
              <a:rPr lang="en-US" sz="2000" dirty="0" smtClean="0">
                <a:solidFill>
                  <a:srgbClr val="663300"/>
                </a:solidFill>
                <a:latin typeface="Calibri" panose="020F0502020204030204" pitchFamily="34" charset="0"/>
                <a:ea typeface="Calibri"/>
                <a:cs typeface="Times New Roman"/>
              </a:rPr>
              <a:t>capital? Should we modify the school questionnaire question on </a:t>
            </a:r>
            <a:r>
              <a:rPr lang="en-US" sz="2000" dirty="0">
                <a:solidFill>
                  <a:srgbClr val="663300"/>
                </a:solidFill>
                <a:latin typeface="Calibri" panose="020F0502020204030204" pitchFamily="34" charset="0"/>
              </a:rPr>
              <a:t>who has responsibility for various </a:t>
            </a:r>
            <a:r>
              <a:rPr lang="en-US" sz="2000" dirty="0" smtClean="0">
                <a:solidFill>
                  <a:srgbClr val="663300"/>
                </a:solidFill>
                <a:latin typeface="Calibri" panose="020F0502020204030204" pitchFamily="34" charset="0"/>
              </a:rPr>
              <a:t>tasks? </a:t>
            </a:r>
            <a:endParaRPr lang="en-CA" sz="2000" dirty="0">
              <a:solidFill>
                <a:srgbClr val="663300"/>
              </a:solidFill>
              <a:latin typeface="Calibri" panose="020F0502020204030204" pitchFamily="34" charset="0"/>
            </a:endParaRPr>
          </a:p>
        </p:txBody>
      </p:sp>
    </p:spTree>
    <p:extLst>
      <p:ext uri="{BB962C8B-B14F-4D97-AF65-F5344CB8AC3E}">
        <p14:creationId xmlns:p14="http://schemas.microsoft.com/office/powerpoint/2010/main" val="3329035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387576" y="431101"/>
            <a:ext cx="2885440" cy="1384995"/>
          </a:xfrm>
          <a:prstGeom prst="rect">
            <a:avLst/>
          </a:prstGeom>
        </p:spPr>
        <p:txBody>
          <a:bodyPr wrap="square">
            <a:spAutoFit/>
          </a:bodyPr>
          <a:lstStyle/>
          <a:p>
            <a:pPr algn="ctr"/>
            <a:r>
              <a:rPr lang="en-CA" sz="2800" b="1" kern="0" dirty="0" smtClean="0">
                <a:solidFill>
                  <a:srgbClr val="C00000"/>
                </a:solidFill>
                <a:latin typeface="News Gothic MT"/>
              </a:rPr>
              <a:t>Quality</a:t>
            </a:r>
          </a:p>
          <a:p>
            <a:pPr algn="ctr"/>
            <a:r>
              <a:rPr lang="en-CA" sz="2800" b="1" kern="0" dirty="0" smtClean="0">
                <a:solidFill>
                  <a:srgbClr val="C00000"/>
                </a:solidFill>
                <a:latin typeface="News Gothic MT"/>
              </a:rPr>
              <a:t>of</a:t>
            </a:r>
          </a:p>
          <a:p>
            <a:pPr algn="ctr"/>
            <a:r>
              <a:rPr lang="en-CA" sz="2800" b="1" kern="0" dirty="0" smtClean="0">
                <a:solidFill>
                  <a:srgbClr val="C00000"/>
                </a:solidFill>
                <a:latin typeface="News Gothic MT"/>
              </a:rPr>
              <a:t>Instruction</a:t>
            </a:r>
            <a:endParaRPr lang="en-CA" kern="0" dirty="0" smtClean="0">
              <a:solidFill>
                <a:srgbClr val="C00000"/>
              </a:solidFill>
            </a:endParaRPr>
          </a:p>
        </p:txBody>
      </p:sp>
      <p:pic>
        <p:nvPicPr>
          <p:cNvPr id="5" name="Picture 2" descr="C:\Active\Talks\Building Blocks 2011 - mine\Photo Library\Japan\03272009 02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215" t="14241" r="50000"/>
          <a:stretch/>
        </p:blipFill>
        <p:spPr bwMode="auto">
          <a:xfrm>
            <a:off x="325632" y="2135223"/>
            <a:ext cx="3009328" cy="4322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8720" y="91440"/>
            <a:ext cx="5283200" cy="6524863"/>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C00000"/>
                </a:solidFill>
                <a:latin typeface="Calibri" panose="020F0502020204030204" pitchFamily="34" charset="0"/>
                <a:ea typeface="Calibri"/>
                <a:cs typeface="Times New Roman"/>
              </a:rPr>
              <a:t>Currently:</a:t>
            </a:r>
            <a:r>
              <a:rPr lang="en-US" sz="2000" dirty="0" smtClean="0">
                <a:solidFill>
                  <a:srgbClr val="C00000"/>
                </a:solidFill>
                <a:latin typeface="Calibri" panose="020F0502020204030204" pitchFamily="34" charset="0"/>
                <a:ea typeface="Calibri"/>
                <a:cs typeface="Times New Roman"/>
              </a:rPr>
              <a:t> </a:t>
            </a:r>
            <a:r>
              <a:rPr lang="en-US" sz="2000" dirty="0" smtClean="0">
                <a:solidFill>
                  <a:srgbClr val="C00000"/>
                </a:solidFill>
                <a:latin typeface="Calibri" panose="020F0502020204030204" pitchFamily="34" charset="0"/>
              </a:rPr>
              <a:t>The </a:t>
            </a:r>
            <a:r>
              <a:rPr lang="en-US" sz="2000" dirty="0">
                <a:solidFill>
                  <a:srgbClr val="C00000"/>
                </a:solidFill>
                <a:latin typeface="Calibri" panose="020F0502020204030204" pitchFamily="34" charset="0"/>
              </a:rPr>
              <a:t>PISA framework </a:t>
            </a:r>
            <a:r>
              <a:rPr lang="en-US" sz="2000" dirty="0" smtClean="0">
                <a:solidFill>
                  <a:srgbClr val="C00000"/>
                </a:solidFill>
                <a:latin typeface="Calibri" panose="020F0502020204030204" pitchFamily="34" charset="0"/>
              </a:rPr>
              <a:t>includes </a:t>
            </a:r>
            <a:r>
              <a:rPr lang="en-US" sz="2000" dirty="0">
                <a:solidFill>
                  <a:srgbClr val="C00000"/>
                </a:solidFill>
                <a:latin typeface="Calibri" panose="020F0502020204030204" pitchFamily="34" charset="0"/>
              </a:rPr>
              <a:t>questions about classroom </a:t>
            </a:r>
            <a:r>
              <a:rPr lang="en-US" sz="2000" dirty="0" smtClean="0">
                <a:solidFill>
                  <a:srgbClr val="C00000"/>
                </a:solidFill>
                <a:latin typeface="Calibri" panose="020F0502020204030204" pitchFamily="34" charset="0"/>
              </a:rPr>
              <a:t>context (e.g., classroom </a:t>
            </a:r>
            <a:r>
              <a:rPr lang="en-US" sz="2000" dirty="0">
                <a:solidFill>
                  <a:srgbClr val="C00000"/>
                </a:solidFill>
                <a:latin typeface="Calibri" panose="020F0502020204030204" pitchFamily="34" charset="0"/>
              </a:rPr>
              <a:t>disciplinary climate and teacher-student </a:t>
            </a:r>
            <a:r>
              <a:rPr lang="en-US" sz="2000" dirty="0" smtClean="0">
                <a:solidFill>
                  <a:srgbClr val="C00000"/>
                </a:solidFill>
                <a:latin typeface="Calibri" panose="020F0502020204030204" pitchFamily="34" charset="0"/>
              </a:rPr>
              <a:t>relations) and questions </a:t>
            </a:r>
            <a:r>
              <a:rPr lang="en-US" sz="2000" dirty="0">
                <a:solidFill>
                  <a:srgbClr val="C00000"/>
                </a:solidFill>
                <a:latin typeface="Calibri" panose="020F0502020204030204" pitchFamily="34" charset="0"/>
              </a:rPr>
              <a:t>about the nature of classroom </a:t>
            </a:r>
            <a:r>
              <a:rPr lang="en-US" sz="2000" dirty="0" smtClean="0">
                <a:solidFill>
                  <a:srgbClr val="C00000"/>
                </a:solidFill>
                <a:latin typeface="Calibri" panose="020F0502020204030204" pitchFamily="34" charset="0"/>
              </a:rPr>
              <a:t>instruction (e.g., time </a:t>
            </a:r>
            <a:r>
              <a:rPr lang="en-US" sz="2000" dirty="0">
                <a:solidFill>
                  <a:srgbClr val="C00000"/>
                </a:solidFill>
                <a:latin typeface="Calibri" panose="020F0502020204030204" pitchFamily="34" charset="0"/>
              </a:rPr>
              <a:t>spent </a:t>
            </a:r>
            <a:r>
              <a:rPr lang="en-US" sz="2000" dirty="0" smtClean="0">
                <a:solidFill>
                  <a:srgbClr val="C00000"/>
                </a:solidFill>
                <a:latin typeface="Calibri" panose="020F0502020204030204" pitchFamily="34" charset="0"/>
              </a:rPr>
              <a:t>with direct instruction </a:t>
            </a:r>
            <a:r>
              <a:rPr lang="en-US" sz="2000" dirty="0">
                <a:solidFill>
                  <a:srgbClr val="C00000"/>
                </a:solidFill>
                <a:latin typeface="Calibri" panose="020F0502020204030204" pitchFamily="34" charset="0"/>
              </a:rPr>
              <a:t>and questions about “cognitive activation</a:t>
            </a:r>
            <a:r>
              <a:rPr lang="en-US" sz="2000" dirty="0" smtClean="0">
                <a:solidFill>
                  <a:srgbClr val="C00000"/>
                </a:solidFill>
                <a:latin typeface="Calibri" panose="020F0502020204030204" pitchFamily="34" charset="0"/>
              </a:rPr>
              <a:t>”). </a:t>
            </a:r>
            <a:endParaRPr lang="en-CA" sz="2000" dirty="0">
              <a:solidFill>
                <a:srgbClr val="C0000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C00000"/>
                </a:solidFill>
                <a:latin typeface="Calibri" panose="020F0502020204030204" pitchFamily="34" charset="0"/>
                <a:ea typeface="Calibri"/>
                <a:cs typeface="Times New Roman"/>
              </a:rPr>
              <a:t>Issues:</a:t>
            </a:r>
            <a:r>
              <a:rPr lang="en-US" sz="2000" dirty="0">
                <a:solidFill>
                  <a:srgbClr val="C00000"/>
                </a:solidFill>
                <a:latin typeface="Calibri" panose="020F0502020204030204" pitchFamily="34" charset="0"/>
                <a:ea typeface="Calibri"/>
                <a:cs typeface="Times New Roman"/>
              </a:rPr>
              <a:t> </a:t>
            </a:r>
            <a:r>
              <a:rPr lang="en-US" sz="2000" dirty="0" smtClean="0">
                <a:solidFill>
                  <a:srgbClr val="C00000"/>
                </a:solidFill>
                <a:latin typeface="Calibri" panose="020F0502020204030204" pitchFamily="34" charset="0"/>
              </a:rPr>
              <a:t>We need data on the </a:t>
            </a:r>
            <a:r>
              <a:rPr lang="en-US" sz="2000" dirty="0">
                <a:solidFill>
                  <a:srgbClr val="C00000"/>
                </a:solidFill>
                <a:latin typeface="Calibri" panose="020F0502020204030204" pitchFamily="34" charset="0"/>
              </a:rPr>
              <a:t>extent to which class time is spent in independent activities, such as working in </a:t>
            </a:r>
            <a:r>
              <a:rPr lang="en-US" sz="2000" dirty="0" smtClean="0">
                <a:solidFill>
                  <a:srgbClr val="C00000"/>
                </a:solidFill>
                <a:latin typeface="Calibri" panose="020F0502020204030204" pitchFamily="34" charset="0"/>
              </a:rPr>
              <a:t>workbooks </a:t>
            </a:r>
            <a:r>
              <a:rPr lang="en-US" sz="2000" i="1" dirty="0">
                <a:solidFill>
                  <a:srgbClr val="C00000"/>
                </a:solidFill>
                <a:latin typeface="Calibri" panose="020F0502020204030204" pitchFamily="34" charset="0"/>
              </a:rPr>
              <a:t>versus</a:t>
            </a:r>
            <a:r>
              <a:rPr lang="en-US" sz="2000" dirty="0">
                <a:solidFill>
                  <a:srgbClr val="C00000"/>
                </a:solidFill>
                <a:latin typeface="Calibri" panose="020F0502020204030204" pitchFamily="34" charset="0"/>
              </a:rPr>
              <a:t> small group activity and whole-class </a:t>
            </a:r>
            <a:r>
              <a:rPr lang="en-US" sz="2000" dirty="0" smtClean="0">
                <a:solidFill>
                  <a:srgbClr val="C00000"/>
                </a:solidFill>
                <a:latin typeface="Calibri" panose="020F0502020204030204" pitchFamily="34" charset="0"/>
              </a:rPr>
              <a:t>teacher-centered </a:t>
            </a:r>
            <a:r>
              <a:rPr lang="en-US" sz="2000" dirty="0">
                <a:solidFill>
                  <a:srgbClr val="C00000"/>
                </a:solidFill>
                <a:latin typeface="Calibri" panose="020F0502020204030204" pitchFamily="34" charset="0"/>
              </a:rPr>
              <a:t>instruction. The significant challenge for collecting data on quality of instruction is that it needs to be </a:t>
            </a:r>
            <a:r>
              <a:rPr lang="en-US" sz="2000" dirty="0" smtClean="0">
                <a:solidFill>
                  <a:srgbClr val="C00000"/>
                </a:solidFill>
                <a:latin typeface="Calibri" panose="020F0502020204030204" pitchFamily="34" charset="0"/>
              </a:rPr>
              <a:t>subject-specific. </a:t>
            </a:r>
            <a:endParaRPr lang="en-CA" sz="2000" dirty="0">
              <a:solidFill>
                <a:srgbClr val="C0000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C00000"/>
                </a:solidFill>
                <a:latin typeface="Calibri" panose="020F0502020204030204" pitchFamily="34" charset="0"/>
                <a:ea typeface="Calibri"/>
                <a:cs typeface="Times New Roman"/>
              </a:rPr>
              <a:t>Decision</a:t>
            </a:r>
            <a:r>
              <a:rPr lang="en-US" sz="2000" dirty="0">
                <a:solidFill>
                  <a:srgbClr val="C00000"/>
                </a:solidFill>
                <a:latin typeface="Calibri" panose="020F0502020204030204" pitchFamily="34" charset="0"/>
                <a:ea typeface="Calibri"/>
                <a:cs typeface="Times New Roman"/>
              </a:rPr>
              <a:t>: Should we extend </a:t>
            </a:r>
            <a:r>
              <a:rPr lang="en-US" sz="2000" dirty="0" smtClean="0">
                <a:solidFill>
                  <a:srgbClr val="C00000"/>
                </a:solidFill>
                <a:latin typeface="Calibri" panose="020F0502020204030204" pitchFamily="34" charset="0"/>
                <a:ea typeface="Calibri"/>
                <a:cs typeface="Times New Roman"/>
              </a:rPr>
              <a:t>and modify the </a:t>
            </a:r>
            <a:r>
              <a:rPr lang="en-US" sz="2000" dirty="0">
                <a:solidFill>
                  <a:srgbClr val="C00000"/>
                </a:solidFill>
                <a:latin typeface="Calibri" panose="020F0502020204030204" pitchFamily="34" charset="0"/>
                <a:ea typeface="Calibri"/>
                <a:cs typeface="Times New Roman"/>
              </a:rPr>
              <a:t>student questionnaire to include </a:t>
            </a:r>
            <a:r>
              <a:rPr lang="en-US" sz="2000" dirty="0" smtClean="0">
                <a:solidFill>
                  <a:srgbClr val="C00000"/>
                </a:solidFill>
                <a:latin typeface="Calibri" panose="020F0502020204030204" pitchFamily="34" charset="0"/>
                <a:ea typeface="Calibri"/>
                <a:cs typeface="Times New Roman"/>
              </a:rPr>
              <a:t>more questions about quality of instruction? </a:t>
            </a:r>
            <a:endParaRPr lang="en-CA" sz="20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600462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5668672" y="732280"/>
            <a:ext cx="2885440" cy="954107"/>
          </a:xfrm>
          <a:prstGeom prst="rect">
            <a:avLst/>
          </a:prstGeom>
        </p:spPr>
        <p:txBody>
          <a:bodyPr wrap="square">
            <a:spAutoFit/>
          </a:bodyPr>
          <a:lstStyle/>
          <a:p>
            <a:pPr algn="ctr"/>
            <a:r>
              <a:rPr lang="en-CA" sz="2800" b="1" kern="0" dirty="0" smtClean="0">
                <a:solidFill>
                  <a:srgbClr val="C85100"/>
                </a:solidFill>
                <a:latin typeface="News Gothic MT"/>
              </a:rPr>
              <a:t>Learning</a:t>
            </a:r>
          </a:p>
          <a:p>
            <a:pPr algn="ctr"/>
            <a:r>
              <a:rPr lang="en-CA" sz="2800" b="1" kern="0" dirty="0" smtClean="0">
                <a:solidFill>
                  <a:srgbClr val="C85100"/>
                </a:solidFill>
                <a:latin typeface="News Gothic MT"/>
              </a:rPr>
              <a:t>Time</a:t>
            </a:r>
          </a:p>
        </p:txBody>
      </p:sp>
      <p:pic>
        <p:nvPicPr>
          <p:cNvPr id="5" name="Picture 1" descr="C:\Documents and Settings\Hasnain Mirza\My Documents\_KSI\_images\Latin\iStock_000005688524Small.jpg"/>
          <p:cNvPicPr>
            <a:picLocks noChangeAspect="1" noChangeArrowheads="1"/>
          </p:cNvPicPr>
          <p:nvPr/>
        </p:nvPicPr>
        <p:blipFill rotWithShape="1">
          <a:blip r:embed="rId2" cstate="print"/>
          <a:srcRect l="10991" r="23031"/>
          <a:stretch/>
        </p:blipFill>
        <p:spPr bwMode="auto">
          <a:xfrm>
            <a:off x="5344160" y="2047734"/>
            <a:ext cx="3672000" cy="4115811"/>
          </a:xfrm>
          <a:prstGeom prst="rect">
            <a:avLst/>
          </a:prstGeom>
          <a:noFill/>
        </p:spPr>
      </p:pic>
      <p:sp>
        <p:nvSpPr>
          <p:cNvPr id="4" name="TextBox 3"/>
          <p:cNvSpPr txBox="1"/>
          <p:nvPr/>
        </p:nvSpPr>
        <p:spPr>
          <a:xfrm>
            <a:off x="142240" y="579120"/>
            <a:ext cx="5080000" cy="5786199"/>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C85100"/>
                </a:solidFill>
                <a:latin typeface="Calibri" panose="020F0502020204030204" pitchFamily="34" charset="0"/>
                <a:ea typeface="Calibri"/>
                <a:cs typeface="Times New Roman"/>
              </a:rPr>
              <a:t>Currently:</a:t>
            </a:r>
            <a:r>
              <a:rPr lang="en-US" sz="2000" dirty="0" smtClean="0">
                <a:solidFill>
                  <a:srgbClr val="C85100"/>
                </a:solidFill>
                <a:latin typeface="Calibri" panose="020F0502020204030204" pitchFamily="34" charset="0"/>
                <a:ea typeface="Calibri"/>
                <a:cs typeface="Times New Roman"/>
              </a:rPr>
              <a:t> The </a:t>
            </a:r>
            <a:r>
              <a:rPr lang="en-US" sz="2000" dirty="0" smtClean="0">
                <a:solidFill>
                  <a:srgbClr val="C85100"/>
                </a:solidFill>
                <a:latin typeface="Calibri" panose="020F0502020204030204" pitchFamily="34" charset="0"/>
              </a:rPr>
              <a:t>PISA student questionnaire includes a set of questions aimed at estimating the learning time devoted to particular school subjects. </a:t>
            </a:r>
            <a:endParaRPr lang="en-CA" sz="2000" dirty="0">
              <a:solidFill>
                <a:srgbClr val="C8510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C85100"/>
                </a:solidFill>
                <a:latin typeface="Calibri" panose="020F0502020204030204" pitchFamily="34" charset="0"/>
                <a:ea typeface="Calibri"/>
                <a:cs typeface="Times New Roman"/>
              </a:rPr>
              <a:t>Issues:</a:t>
            </a:r>
            <a:r>
              <a:rPr lang="en-US" sz="2000" dirty="0">
                <a:solidFill>
                  <a:srgbClr val="C85100"/>
                </a:solidFill>
                <a:latin typeface="Calibri" panose="020F0502020204030204" pitchFamily="34" charset="0"/>
                <a:ea typeface="Calibri"/>
                <a:cs typeface="Times New Roman"/>
              </a:rPr>
              <a:t> </a:t>
            </a:r>
            <a:r>
              <a:rPr lang="en-US" sz="2000" dirty="0">
                <a:solidFill>
                  <a:srgbClr val="C85100"/>
                </a:solidFill>
                <a:latin typeface="Calibri" panose="020F0502020204030204" pitchFamily="34" charset="0"/>
              </a:rPr>
              <a:t>Learning time could be assessed more thoroughly with some measures of how students spend their time in and out of school. The measure of school attendance could also be enhanced. Students’ participation in the labour market also needs to be captured. </a:t>
            </a:r>
            <a:endParaRPr lang="en-CA" sz="2000" dirty="0">
              <a:solidFill>
                <a:srgbClr val="C85100"/>
              </a:solidFill>
              <a:latin typeface="Calibri" panose="020F0502020204030204" pitchFamily="34" charset="0"/>
              <a:ea typeface="Calibri"/>
              <a:cs typeface="Times New Roman"/>
            </a:endParaRPr>
          </a:p>
          <a:p>
            <a:pPr marL="180340" indent="-180340">
              <a:lnSpc>
                <a:spcPct val="120000"/>
              </a:lnSpc>
              <a:spcAft>
                <a:spcPts val="600"/>
              </a:spcAft>
            </a:pPr>
            <a:r>
              <a:rPr lang="en-US" sz="2000" b="1" dirty="0">
                <a:solidFill>
                  <a:srgbClr val="C85100"/>
                </a:solidFill>
                <a:latin typeface="Calibri" panose="020F0502020204030204" pitchFamily="34" charset="0"/>
                <a:ea typeface="Calibri"/>
                <a:cs typeface="Times New Roman"/>
              </a:rPr>
              <a:t>Decision</a:t>
            </a:r>
            <a:r>
              <a:rPr lang="en-US" sz="2000" dirty="0">
                <a:solidFill>
                  <a:srgbClr val="C85100"/>
                </a:solidFill>
                <a:latin typeface="Calibri" panose="020F0502020204030204" pitchFamily="34" charset="0"/>
                <a:ea typeface="Calibri"/>
                <a:cs typeface="Times New Roman"/>
              </a:rPr>
              <a:t>: Should we extend </a:t>
            </a:r>
            <a:r>
              <a:rPr lang="en-US" sz="2000" dirty="0" smtClean="0">
                <a:solidFill>
                  <a:srgbClr val="C85100"/>
                </a:solidFill>
                <a:latin typeface="Calibri" panose="020F0502020204030204" pitchFamily="34" charset="0"/>
                <a:ea typeface="Calibri"/>
                <a:cs typeface="Times New Roman"/>
              </a:rPr>
              <a:t>and modify the </a:t>
            </a:r>
            <a:r>
              <a:rPr lang="en-US" sz="2000" dirty="0">
                <a:solidFill>
                  <a:srgbClr val="C85100"/>
                </a:solidFill>
                <a:latin typeface="Calibri" panose="020F0502020204030204" pitchFamily="34" charset="0"/>
                <a:ea typeface="Calibri"/>
                <a:cs typeface="Times New Roman"/>
              </a:rPr>
              <a:t>student questionnaire to include </a:t>
            </a:r>
            <a:r>
              <a:rPr lang="en-US" sz="2000" dirty="0" smtClean="0">
                <a:solidFill>
                  <a:srgbClr val="C85100"/>
                </a:solidFill>
                <a:latin typeface="Calibri" panose="020F0502020204030204" pitchFamily="34" charset="0"/>
                <a:ea typeface="Calibri"/>
                <a:cs typeface="Times New Roman"/>
              </a:rPr>
              <a:t>more questions about learning time outside of school and school attendance?</a:t>
            </a:r>
            <a:r>
              <a:rPr lang="en-US" sz="2000" dirty="0" smtClean="0">
                <a:solidFill>
                  <a:srgbClr val="EA5F00"/>
                </a:solidFill>
                <a:latin typeface="Calibri" panose="020F0502020204030204" pitchFamily="34" charset="0"/>
                <a:ea typeface="Calibri"/>
                <a:cs typeface="Times New Roman"/>
              </a:rPr>
              <a:t> </a:t>
            </a:r>
            <a:endParaRPr lang="en-CA" sz="2000" dirty="0">
              <a:solidFill>
                <a:srgbClr val="EA5F00"/>
              </a:solidFill>
              <a:latin typeface="Calibri" panose="020F0502020204030204" pitchFamily="34" charset="0"/>
            </a:endParaRPr>
          </a:p>
        </p:txBody>
      </p:sp>
    </p:spTree>
    <p:extLst>
      <p:ext uri="{BB962C8B-B14F-4D97-AF65-F5344CB8AC3E}">
        <p14:creationId xmlns:p14="http://schemas.microsoft.com/office/powerpoint/2010/main" val="11423077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2265072" y="229380"/>
            <a:ext cx="4552288" cy="523220"/>
          </a:xfrm>
          <a:prstGeom prst="rect">
            <a:avLst/>
          </a:prstGeom>
        </p:spPr>
        <p:txBody>
          <a:bodyPr wrap="square">
            <a:spAutoFit/>
          </a:bodyPr>
          <a:lstStyle/>
          <a:p>
            <a:pPr algn="ctr"/>
            <a:r>
              <a:rPr lang="en-CA" sz="2800" b="1" kern="0" dirty="0" smtClean="0">
                <a:solidFill>
                  <a:srgbClr val="002692"/>
                </a:solidFill>
                <a:latin typeface="News Gothic MT"/>
              </a:rPr>
              <a:t>Socioeconomic Status</a:t>
            </a:r>
          </a:p>
        </p:txBody>
      </p:sp>
      <p:pic>
        <p:nvPicPr>
          <p:cNvPr id="4" name="Picture 10"/>
          <p:cNvPicPr>
            <a:picLocks noChangeAspect="1" noChangeArrowheads="1"/>
          </p:cNvPicPr>
          <p:nvPr/>
        </p:nvPicPr>
        <p:blipFill>
          <a:blip r:embed="rId2" cstate="print"/>
          <a:srcRect/>
          <a:stretch>
            <a:fillRect/>
          </a:stretch>
        </p:blipFill>
        <p:spPr bwMode="auto">
          <a:xfrm>
            <a:off x="1590892" y="945040"/>
            <a:ext cx="5718195" cy="3816000"/>
          </a:xfrm>
          <a:prstGeom prst="rect">
            <a:avLst/>
          </a:prstGeom>
          <a:noFill/>
          <a:ln w="9525" cap="flat" cmpd="sng" algn="ctr">
            <a:noFill/>
            <a:prstDash val="solid"/>
            <a:miter lim="800000"/>
            <a:headEnd/>
            <a:tailEnd/>
          </a:ln>
        </p:spPr>
      </p:pic>
      <p:sp>
        <p:nvSpPr>
          <p:cNvPr id="6" name="TextBox 5"/>
          <p:cNvSpPr txBox="1"/>
          <p:nvPr/>
        </p:nvSpPr>
        <p:spPr>
          <a:xfrm>
            <a:off x="364848" y="5140960"/>
            <a:ext cx="8392160" cy="830997"/>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002692"/>
                </a:solidFill>
                <a:latin typeface="Calibri" panose="020F0502020204030204" pitchFamily="34" charset="0"/>
                <a:ea typeface="Calibri"/>
                <a:cs typeface="Times New Roman"/>
              </a:rPr>
              <a:t>Currently:</a:t>
            </a:r>
            <a:r>
              <a:rPr lang="en-US" sz="2000" dirty="0" smtClean="0">
                <a:solidFill>
                  <a:srgbClr val="002692"/>
                </a:solidFill>
                <a:latin typeface="Calibri" panose="020F0502020204030204" pitchFamily="34" charset="0"/>
                <a:ea typeface="Calibri"/>
                <a:cs typeface="Times New Roman"/>
              </a:rPr>
              <a:t> The </a:t>
            </a:r>
            <a:r>
              <a:rPr lang="en-US" sz="2000" dirty="0" smtClean="0">
                <a:solidFill>
                  <a:srgbClr val="002692"/>
                </a:solidFill>
                <a:latin typeface="Calibri" panose="020F0502020204030204" pitchFamily="34" charset="0"/>
              </a:rPr>
              <a:t>PISA measure of SES, called ESCS, is based on three measures: home possessions, parents’ level of education, and parents’ occupation. </a:t>
            </a:r>
            <a:endParaRPr lang="en-CA" sz="2000" dirty="0">
              <a:solidFill>
                <a:srgbClr val="002692"/>
              </a:solidFill>
              <a:latin typeface="Calibri" panose="020F0502020204030204" pitchFamily="34" charset="0"/>
              <a:ea typeface="Calibri"/>
              <a:cs typeface="Times New Roman"/>
            </a:endParaRPr>
          </a:p>
        </p:txBody>
      </p:sp>
    </p:spTree>
    <p:extLst>
      <p:ext uri="{BB962C8B-B14F-4D97-AF65-F5344CB8AC3E}">
        <p14:creationId xmlns:p14="http://schemas.microsoft.com/office/powerpoint/2010/main" val="1659847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19712" y="52360"/>
            <a:ext cx="4552288" cy="523220"/>
          </a:xfrm>
          <a:prstGeom prst="rect">
            <a:avLst/>
          </a:prstGeom>
        </p:spPr>
        <p:txBody>
          <a:bodyPr wrap="square">
            <a:spAutoFit/>
          </a:bodyPr>
          <a:lstStyle/>
          <a:p>
            <a:pPr algn="ctr"/>
            <a:r>
              <a:rPr lang="en-CA" sz="2800" b="1" kern="0" dirty="0" smtClean="0">
                <a:solidFill>
                  <a:srgbClr val="002692"/>
                </a:solidFill>
                <a:latin typeface="News Gothic MT"/>
              </a:rPr>
              <a:t>Socioeconomic Status</a:t>
            </a:r>
          </a:p>
        </p:txBody>
      </p:sp>
      <p:sp>
        <p:nvSpPr>
          <p:cNvPr id="6" name="TextBox 5"/>
          <p:cNvSpPr txBox="1"/>
          <p:nvPr/>
        </p:nvSpPr>
        <p:spPr>
          <a:xfrm>
            <a:off x="171808" y="599440"/>
            <a:ext cx="8586112" cy="6247864"/>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002692"/>
                </a:solidFill>
                <a:latin typeface="Calibri" panose="020F0502020204030204" pitchFamily="34" charset="0"/>
                <a:ea typeface="Calibri"/>
                <a:cs typeface="Times New Roman"/>
              </a:rPr>
              <a:t>Issues:</a:t>
            </a:r>
            <a:r>
              <a:rPr lang="en-US" sz="2000" dirty="0" smtClean="0">
                <a:solidFill>
                  <a:srgbClr val="002692"/>
                </a:solidFill>
                <a:latin typeface="Calibri" panose="020F0502020204030204" pitchFamily="34" charset="0"/>
                <a:ea typeface="Calibri"/>
                <a:cs typeface="Times New Roman"/>
              </a:rPr>
              <a:t> The </a:t>
            </a:r>
            <a:r>
              <a:rPr lang="en-US" sz="2000" dirty="0" smtClean="0">
                <a:solidFill>
                  <a:srgbClr val="002692"/>
                </a:solidFill>
                <a:latin typeface="Calibri" panose="020F0502020204030204" pitchFamily="34" charset="0"/>
              </a:rPr>
              <a:t>PISA measure of SES was not designed to accurately assess the socioeconomic circumstances of children living in poverty.</a:t>
            </a:r>
          </a:p>
          <a:p>
            <a:pPr marL="180340" indent="-180340">
              <a:lnSpc>
                <a:spcPct val="120000"/>
              </a:lnSpc>
              <a:spcAft>
                <a:spcPts val="600"/>
              </a:spcAft>
            </a:pPr>
            <a:r>
              <a:rPr lang="en-US" sz="2000" dirty="0" smtClean="0">
                <a:solidFill>
                  <a:srgbClr val="00268D"/>
                </a:solidFill>
                <a:latin typeface="Calibri" panose="020F0502020204030204" pitchFamily="34" charset="0"/>
              </a:rPr>
              <a:t>One strategy is to extend </a:t>
            </a:r>
            <a:r>
              <a:rPr lang="en-US" sz="2000" dirty="0">
                <a:solidFill>
                  <a:srgbClr val="00268D"/>
                </a:solidFill>
                <a:latin typeface="Calibri" panose="020F0502020204030204" pitchFamily="34" charset="0"/>
              </a:rPr>
              <a:t>the current </a:t>
            </a:r>
            <a:r>
              <a:rPr lang="en-US" sz="2000" dirty="0" smtClean="0">
                <a:solidFill>
                  <a:srgbClr val="00268D"/>
                </a:solidFill>
                <a:latin typeface="Calibri" panose="020F0502020204030204" pitchFamily="34" charset="0"/>
              </a:rPr>
              <a:t>indicators </a:t>
            </a:r>
            <a:r>
              <a:rPr lang="en-US" sz="2000" dirty="0">
                <a:solidFill>
                  <a:srgbClr val="00268D"/>
                </a:solidFill>
                <a:latin typeface="Calibri" panose="020F0502020204030204" pitchFamily="34" charset="0"/>
              </a:rPr>
              <a:t>of PISA ESCS to include items at the lower end of the SES </a:t>
            </a:r>
            <a:r>
              <a:rPr lang="en-US" sz="2000" dirty="0" smtClean="0">
                <a:solidFill>
                  <a:srgbClr val="00268D"/>
                </a:solidFill>
                <a:latin typeface="Calibri" panose="020F0502020204030204" pitchFamily="34" charset="0"/>
              </a:rPr>
              <a:t>scale.</a:t>
            </a:r>
          </a:p>
          <a:p>
            <a:pPr marL="180340" indent="-180340">
              <a:lnSpc>
                <a:spcPct val="120000"/>
              </a:lnSpc>
              <a:spcAft>
                <a:spcPts val="600"/>
              </a:spcAft>
            </a:pPr>
            <a:r>
              <a:rPr lang="en-US" sz="2000" dirty="0" smtClean="0">
                <a:solidFill>
                  <a:srgbClr val="00268D"/>
                </a:solidFill>
                <a:latin typeface="Calibri" panose="020F0502020204030204" pitchFamily="34" charset="0"/>
              </a:rPr>
              <a:t>Another strategy </a:t>
            </a:r>
            <a:r>
              <a:rPr lang="en-US" sz="2000" dirty="0">
                <a:solidFill>
                  <a:srgbClr val="00268D"/>
                </a:solidFill>
                <a:latin typeface="Calibri" panose="020F0502020204030204" pitchFamily="34" charset="0"/>
              </a:rPr>
              <a:t>is </a:t>
            </a:r>
            <a:r>
              <a:rPr lang="en-US" sz="2000" dirty="0" smtClean="0">
                <a:solidFill>
                  <a:srgbClr val="00268D"/>
                </a:solidFill>
                <a:latin typeface="Calibri" panose="020F0502020204030204" pitchFamily="34" charset="0"/>
              </a:rPr>
              <a:t>to develop </a:t>
            </a:r>
            <a:r>
              <a:rPr lang="en-US" sz="2000" dirty="0">
                <a:solidFill>
                  <a:srgbClr val="00268D"/>
                </a:solidFill>
                <a:latin typeface="Calibri" panose="020F0502020204030204" pitchFamily="34" charset="0"/>
              </a:rPr>
              <a:t>one or more new indicators of SES that apply to children living in poor families. This is different conceptually than simply extending </a:t>
            </a:r>
            <a:r>
              <a:rPr lang="en-US" sz="2000" dirty="0" smtClean="0">
                <a:solidFill>
                  <a:srgbClr val="00268D"/>
                </a:solidFill>
                <a:latin typeface="Calibri" panose="020F0502020204030204" pitchFamily="34" charset="0"/>
              </a:rPr>
              <a:t>the </a:t>
            </a:r>
            <a:r>
              <a:rPr lang="en-US" sz="2000" dirty="0">
                <a:solidFill>
                  <a:srgbClr val="00268D"/>
                </a:solidFill>
                <a:latin typeface="Calibri" panose="020F0502020204030204" pitchFamily="34" charset="0"/>
              </a:rPr>
              <a:t>existing </a:t>
            </a:r>
            <a:r>
              <a:rPr lang="en-US" sz="2000" dirty="0" smtClean="0">
                <a:solidFill>
                  <a:srgbClr val="00268D"/>
                </a:solidFill>
                <a:latin typeface="Calibri" panose="020F0502020204030204" pitchFamily="34" charset="0"/>
              </a:rPr>
              <a:t>SES scale </a:t>
            </a:r>
            <a:r>
              <a:rPr lang="en-US" sz="2000" dirty="0">
                <a:solidFill>
                  <a:srgbClr val="00268D"/>
                </a:solidFill>
                <a:latin typeface="Calibri" panose="020F0502020204030204" pitchFamily="34" charset="0"/>
              </a:rPr>
              <a:t>at the lower end in that </a:t>
            </a:r>
            <a:r>
              <a:rPr lang="en-US" sz="2000" dirty="0" smtClean="0">
                <a:solidFill>
                  <a:srgbClr val="00268D"/>
                </a:solidFill>
                <a:latin typeface="Calibri" panose="020F0502020204030204" pitchFamily="34" charset="0"/>
              </a:rPr>
              <a:t>poverty </a:t>
            </a:r>
            <a:r>
              <a:rPr lang="en-US" sz="2000" dirty="0">
                <a:solidFill>
                  <a:srgbClr val="00268D"/>
                </a:solidFill>
                <a:latin typeface="Calibri" panose="020F0502020204030204" pitchFamily="34" charset="0"/>
              </a:rPr>
              <a:t>is a fundamentally different </a:t>
            </a:r>
            <a:r>
              <a:rPr lang="en-US" sz="2000" dirty="0" smtClean="0">
                <a:solidFill>
                  <a:srgbClr val="00268D"/>
                </a:solidFill>
                <a:latin typeface="Calibri" panose="020F0502020204030204" pitchFamily="34" charset="0"/>
              </a:rPr>
              <a:t>construct. </a:t>
            </a:r>
          </a:p>
          <a:p>
            <a:pPr marL="180340" indent="-180340">
              <a:lnSpc>
                <a:spcPct val="120000"/>
              </a:lnSpc>
              <a:spcAft>
                <a:spcPts val="600"/>
              </a:spcAft>
            </a:pPr>
            <a:r>
              <a:rPr lang="en-US" sz="2000" dirty="0" smtClean="0">
                <a:solidFill>
                  <a:srgbClr val="00268D"/>
                </a:solidFill>
                <a:latin typeface="Calibri" panose="020F0502020204030204" pitchFamily="34" charset="0"/>
              </a:rPr>
              <a:t>   For example, we could assess:</a:t>
            </a:r>
          </a:p>
          <a:p>
            <a:pPr marL="180340" indent="-180340">
              <a:lnSpc>
                <a:spcPct val="120000"/>
              </a:lnSpc>
              <a:spcAft>
                <a:spcPts val="600"/>
              </a:spcAft>
            </a:pPr>
            <a:r>
              <a:rPr lang="en-US" sz="2000" dirty="0">
                <a:solidFill>
                  <a:srgbClr val="00268D"/>
                </a:solidFill>
                <a:latin typeface="Calibri" panose="020F0502020204030204" pitchFamily="34" charset="0"/>
              </a:rPr>
              <a:t>	</a:t>
            </a:r>
            <a:r>
              <a:rPr lang="en-US" sz="2000" dirty="0" smtClean="0">
                <a:solidFill>
                  <a:srgbClr val="00268D"/>
                </a:solidFill>
                <a:latin typeface="Calibri" panose="020F0502020204030204" pitchFamily="34" charset="0"/>
              </a:rPr>
              <a:t>a. whether students’ had access to basic necessities at home;</a:t>
            </a:r>
          </a:p>
          <a:p>
            <a:pPr marL="180340" indent="-180340">
              <a:lnSpc>
                <a:spcPct val="120000"/>
              </a:lnSpc>
              <a:spcAft>
                <a:spcPts val="600"/>
              </a:spcAft>
            </a:pPr>
            <a:r>
              <a:rPr lang="en-US" sz="2000" dirty="0">
                <a:solidFill>
                  <a:srgbClr val="00268D"/>
                </a:solidFill>
                <a:latin typeface="Calibri" panose="020F0502020204030204" pitchFamily="34" charset="0"/>
              </a:rPr>
              <a:t>	</a:t>
            </a:r>
            <a:r>
              <a:rPr lang="en-US" sz="2000" dirty="0" smtClean="0">
                <a:solidFill>
                  <a:srgbClr val="00268D"/>
                </a:solidFill>
                <a:latin typeface="Calibri" panose="020F0502020204030204" pitchFamily="34" charset="0"/>
              </a:rPr>
              <a:t>b. the </a:t>
            </a:r>
            <a:r>
              <a:rPr lang="en-US" sz="2000" dirty="0">
                <a:solidFill>
                  <a:srgbClr val="00268D"/>
                </a:solidFill>
                <a:latin typeface="Calibri" panose="020F0502020204030204" pitchFamily="34" charset="0"/>
              </a:rPr>
              <a:t>extent to which parents were literate and engaged in reading </a:t>
            </a:r>
            <a:r>
              <a:rPr lang="en-US" sz="2000" dirty="0" smtClean="0">
                <a:solidFill>
                  <a:srgbClr val="00268D"/>
                </a:solidFill>
                <a:latin typeface="Calibri" panose="020F0502020204030204" pitchFamily="34" charset="0"/>
              </a:rPr>
              <a:t>activities;</a:t>
            </a:r>
          </a:p>
          <a:p>
            <a:pPr marL="180340" indent="-180340">
              <a:lnSpc>
                <a:spcPct val="120000"/>
              </a:lnSpc>
              <a:spcAft>
                <a:spcPts val="600"/>
              </a:spcAft>
            </a:pPr>
            <a:r>
              <a:rPr lang="en-US" sz="2000" dirty="0">
                <a:solidFill>
                  <a:srgbClr val="00268D"/>
                </a:solidFill>
                <a:latin typeface="Calibri" panose="020F0502020204030204" pitchFamily="34" charset="0"/>
              </a:rPr>
              <a:t> </a:t>
            </a:r>
            <a:r>
              <a:rPr lang="en-US" sz="2000" dirty="0" smtClean="0">
                <a:solidFill>
                  <a:srgbClr val="00268D"/>
                </a:solidFill>
                <a:latin typeface="Calibri" panose="020F0502020204030204" pitchFamily="34" charset="0"/>
              </a:rPr>
              <a:t>        and</a:t>
            </a:r>
          </a:p>
          <a:p>
            <a:pPr marL="180340" indent="-180340">
              <a:lnSpc>
                <a:spcPct val="120000"/>
              </a:lnSpc>
              <a:spcAft>
                <a:spcPts val="600"/>
              </a:spcAft>
            </a:pPr>
            <a:r>
              <a:rPr lang="en-US" sz="2000" dirty="0">
                <a:solidFill>
                  <a:srgbClr val="00268D"/>
                </a:solidFill>
                <a:latin typeface="Calibri" panose="020F0502020204030204" pitchFamily="34" charset="0"/>
              </a:rPr>
              <a:t>	</a:t>
            </a:r>
            <a:r>
              <a:rPr lang="en-US" sz="2000" dirty="0" smtClean="0">
                <a:solidFill>
                  <a:srgbClr val="00268D"/>
                </a:solidFill>
                <a:latin typeface="Calibri" panose="020F0502020204030204" pitchFamily="34" charset="0"/>
              </a:rPr>
              <a:t>c. the </a:t>
            </a:r>
            <a:r>
              <a:rPr lang="en-US" sz="2000" dirty="0">
                <a:solidFill>
                  <a:srgbClr val="00268D"/>
                </a:solidFill>
                <a:latin typeface="Calibri" panose="020F0502020204030204" pitchFamily="34" charset="0"/>
              </a:rPr>
              <a:t>extent to which the parents were participating in the labour force. </a:t>
            </a:r>
            <a:endParaRPr lang="en-US" sz="2000" dirty="0" smtClean="0">
              <a:solidFill>
                <a:srgbClr val="00268D"/>
              </a:solidFill>
              <a:latin typeface="Calibri" panose="020F0502020204030204" pitchFamily="34" charset="0"/>
            </a:endParaRPr>
          </a:p>
          <a:p>
            <a:pPr marL="180340" indent="-180340">
              <a:lnSpc>
                <a:spcPct val="120000"/>
              </a:lnSpc>
              <a:spcAft>
                <a:spcPts val="600"/>
              </a:spcAft>
            </a:pPr>
            <a:r>
              <a:rPr lang="en-US" sz="2000" dirty="0" smtClean="0">
                <a:solidFill>
                  <a:srgbClr val="00268D"/>
                </a:solidFill>
                <a:latin typeface="Calibri" panose="020F0502020204030204" pitchFamily="34" charset="0"/>
              </a:rPr>
              <a:t>Collecting data for the second strategy would likely require a common parent questionnaire or interview. </a:t>
            </a:r>
            <a:endParaRPr lang="en-CA" sz="2000" dirty="0">
              <a:solidFill>
                <a:srgbClr val="00268D"/>
              </a:solidFill>
              <a:latin typeface="Calibri" panose="020F0502020204030204" pitchFamily="34" charset="0"/>
              <a:ea typeface="Calibri"/>
              <a:cs typeface="Times New Roman"/>
            </a:endParaRPr>
          </a:p>
        </p:txBody>
      </p:sp>
    </p:spTree>
    <p:extLst>
      <p:ext uri="{BB962C8B-B14F-4D97-AF65-F5344CB8AC3E}">
        <p14:creationId xmlns:p14="http://schemas.microsoft.com/office/powerpoint/2010/main" val="14397347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131472" y="575580"/>
            <a:ext cx="4552288" cy="523220"/>
          </a:xfrm>
          <a:prstGeom prst="rect">
            <a:avLst/>
          </a:prstGeom>
        </p:spPr>
        <p:txBody>
          <a:bodyPr wrap="square">
            <a:spAutoFit/>
          </a:bodyPr>
          <a:lstStyle/>
          <a:p>
            <a:pPr algn="ctr"/>
            <a:r>
              <a:rPr lang="en-CA" sz="2800" b="1" kern="0" dirty="0" smtClean="0">
                <a:solidFill>
                  <a:srgbClr val="002692"/>
                </a:solidFill>
                <a:latin typeface="News Gothic MT"/>
              </a:rPr>
              <a:t>Socioeconomic Status</a:t>
            </a:r>
          </a:p>
        </p:txBody>
      </p:sp>
      <p:sp>
        <p:nvSpPr>
          <p:cNvPr id="6" name="TextBox 5"/>
          <p:cNvSpPr txBox="1"/>
          <p:nvPr/>
        </p:nvSpPr>
        <p:spPr>
          <a:xfrm>
            <a:off x="242928" y="1849120"/>
            <a:ext cx="8392160" cy="1569660"/>
          </a:xfrm>
          <a:prstGeom prst="rect">
            <a:avLst/>
          </a:prstGeom>
          <a:noFill/>
        </p:spPr>
        <p:txBody>
          <a:bodyPr wrap="square" rtlCol="0">
            <a:spAutoFit/>
          </a:bodyPr>
          <a:lstStyle/>
          <a:p>
            <a:pPr marL="180340" indent="-180340">
              <a:lnSpc>
                <a:spcPct val="120000"/>
              </a:lnSpc>
              <a:spcAft>
                <a:spcPts val="600"/>
              </a:spcAft>
            </a:pPr>
            <a:r>
              <a:rPr lang="en-US" sz="2000" b="1" dirty="0" smtClean="0">
                <a:solidFill>
                  <a:srgbClr val="002692"/>
                </a:solidFill>
                <a:latin typeface="Calibri" panose="020F0502020204030204" pitchFamily="34" charset="0"/>
                <a:ea typeface="Calibri"/>
                <a:cs typeface="Times New Roman"/>
              </a:rPr>
              <a:t>Decision:</a:t>
            </a:r>
            <a:r>
              <a:rPr lang="en-US" sz="2000" dirty="0" smtClean="0">
                <a:solidFill>
                  <a:srgbClr val="002692"/>
                </a:solidFill>
                <a:latin typeface="Calibri" panose="020F0502020204030204" pitchFamily="34" charset="0"/>
                <a:ea typeface="Calibri"/>
                <a:cs typeface="Times New Roman"/>
              </a:rPr>
              <a:t> Should we adopt the first strategy (extend</a:t>
            </a:r>
            <a:r>
              <a:rPr lang="en-US" sz="2000" dirty="0" smtClean="0">
                <a:solidFill>
                  <a:srgbClr val="00268D"/>
                </a:solidFill>
                <a:latin typeface="Calibri" panose="020F0502020204030204" pitchFamily="34" charset="0"/>
              </a:rPr>
              <a:t> the </a:t>
            </a:r>
            <a:r>
              <a:rPr lang="en-US" sz="2000" dirty="0">
                <a:solidFill>
                  <a:srgbClr val="00268D"/>
                </a:solidFill>
                <a:latin typeface="Calibri" panose="020F0502020204030204" pitchFamily="34" charset="0"/>
              </a:rPr>
              <a:t>current </a:t>
            </a:r>
            <a:r>
              <a:rPr lang="en-US" sz="2000" dirty="0" smtClean="0">
                <a:solidFill>
                  <a:srgbClr val="00268D"/>
                </a:solidFill>
                <a:latin typeface="Calibri" panose="020F0502020204030204" pitchFamily="34" charset="0"/>
              </a:rPr>
              <a:t>indicators </a:t>
            </a:r>
            <a:r>
              <a:rPr lang="en-US" sz="2000" dirty="0">
                <a:solidFill>
                  <a:srgbClr val="00268D"/>
                </a:solidFill>
                <a:latin typeface="Calibri" panose="020F0502020204030204" pitchFamily="34" charset="0"/>
              </a:rPr>
              <a:t>of PISA ESCS to include items at the lower end of the SES </a:t>
            </a:r>
            <a:r>
              <a:rPr lang="en-US" sz="2000" dirty="0" smtClean="0">
                <a:solidFill>
                  <a:srgbClr val="00268D"/>
                </a:solidFill>
                <a:latin typeface="Calibri" panose="020F0502020204030204" pitchFamily="34" charset="0"/>
              </a:rPr>
              <a:t>scale) or the second strategy (develop </a:t>
            </a:r>
            <a:r>
              <a:rPr lang="en-US" sz="2000" dirty="0">
                <a:solidFill>
                  <a:srgbClr val="00268D"/>
                </a:solidFill>
                <a:latin typeface="Calibri" panose="020F0502020204030204" pitchFamily="34" charset="0"/>
              </a:rPr>
              <a:t>one or more new indicators of SES that apply to children living in poor </a:t>
            </a:r>
            <a:r>
              <a:rPr lang="en-US" sz="2000" dirty="0" smtClean="0">
                <a:solidFill>
                  <a:srgbClr val="00268D"/>
                </a:solidFill>
                <a:latin typeface="Calibri" panose="020F0502020204030204" pitchFamily="34" charset="0"/>
              </a:rPr>
              <a:t>families). </a:t>
            </a:r>
            <a:endParaRPr lang="en-CA" sz="2000" dirty="0">
              <a:solidFill>
                <a:srgbClr val="00268D"/>
              </a:solidFill>
              <a:latin typeface="Calibri" panose="020F0502020204030204" pitchFamily="34" charset="0"/>
              <a:ea typeface="Calibri"/>
              <a:cs typeface="Times New Roman"/>
            </a:endParaRPr>
          </a:p>
        </p:txBody>
      </p:sp>
    </p:spTree>
    <p:extLst>
      <p:ext uri="{BB962C8B-B14F-4D97-AF65-F5344CB8AC3E}">
        <p14:creationId xmlns:p14="http://schemas.microsoft.com/office/powerpoint/2010/main" val="27590601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5912512" y="275546"/>
            <a:ext cx="2885440" cy="954107"/>
          </a:xfrm>
          <a:prstGeom prst="rect">
            <a:avLst/>
          </a:prstGeom>
        </p:spPr>
        <p:txBody>
          <a:bodyPr wrap="square">
            <a:spAutoFit/>
          </a:bodyPr>
          <a:lstStyle/>
          <a:p>
            <a:pPr algn="ctr"/>
            <a:r>
              <a:rPr lang="en-CA" sz="2800" b="1" kern="0" dirty="0" smtClean="0">
                <a:solidFill>
                  <a:srgbClr val="680023"/>
                </a:solidFill>
                <a:latin typeface="News Gothic MT"/>
              </a:rPr>
              <a:t>School Resources</a:t>
            </a:r>
          </a:p>
        </p:txBody>
      </p:sp>
      <p:pic>
        <p:nvPicPr>
          <p:cNvPr id="4" name="Picture 4" descr="D4GG2213"/>
          <p:cNvPicPr>
            <a:picLocks noChangeAspect="1" noChangeArrowheads="1"/>
          </p:cNvPicPr>
          <p:nvPr/>
        </p:nvPicPr>
        <p:blipFill>
          <a:blip r:embed="rId2" cstate="print"/>
          <a:srcRect/>
          <a:stretch>
            <a:fillRect/>
          </a:stretch>
        </p:blipFill>
        <p:spPr bwMode="auto">
          <a:xfrm>
            <a:off x="5527040" y="1391920"/>
            <a:ext cx="3360389" cy="5040000"/>
          </a:xfrm>
          <a:prstGeom prst="rect">
            <a:avLst/>
          </a:prstGeom>
          <a:noFill/>
          <a:ln w="9525">
            <a:noFill/>
            <a:miter lim="800000"/>
            <a:headEnd/>
            <a:tailEnd/>
          </a:ln>
        </p:spPr>
      </p:pic>
      <p:sp>
        <p:nvSpPr>
          <p:cNvPr id="6" name="TextBox 5"/>
          <p:cNvSpPr txBox="1"/>
          <p:nvPr/>
        </p:nvSpPr>
        <p:spPr>
          <a:xfrm>
            <a:off x="193040" y="304800"/>
            <a:ext cx="5222240" cy="6340197"/>
          </a:xfrm>
          <a:prstGeom prst="rect">
            <a:avLst/>
          </a:prstGeom>
          <a:noFill/>
        </p:spPr>
        <p:txBody>
          <a:bodyPr wrap="square" rtlCol="0">
            <a:spAutoFit/>
          </a:bodyPr>
          <a:lstStyle/>
          <a:p>
            <a:pPr marL="180340" indent="-180340">
              <a:lnSpc>
                <a:spcPct val="110000"/>
              </a:lnSpc>
              <a:spcAft>
                <a:spcPts val="600"/>
              </a:spcAft>
            </a:pPr>
            <a:r>
              <a:rPr lang="en-US" sz="2000" b="1" dirty="0" smtClean="0">
                <a:solidFill>
                  <a:srgbClr val="680023"/>
                </a:solidFill>
                <a:latin typeface="Calibri" panose="020F0502020204030204" pitchFamily="34" charset="0"/>
                <a:ea typeface="Calibri"/>
                <a:cs typeface="Times New Roman"/>
              </a:rPr>
              <a:t>Currently:</a:t>
            </a:r>
            <a:r>
              <a:rPr lang="en-US" sz="2000" dirty="0" smtClean="0">
                <a:solidFill>
                  <a:srgbClr val="680023"/>
                </a:solidFill>
                <a:latin typeface="Calibri" panose="020F0502020204030204" pitchFamily="34" charset="0"/>
                <a:ea typeface="Calibri"/>
                <a:cs typeface="Times New Roman"/>
              </a:rPr>
              <a:t> The </a:t>
            </a:r>
            <a:r>
              <a:rPr lang="en-US" sz="2000" dirty="0" smtClean="0">
                <a:solidFill>
                  <a:srgbClr val="680023"/>
                </a:solidFill>
                <a:latin typeface="Calibri" panose="020F0502020204030204" pitchFamily="34" charset="0"/>
              </a:rPr>
              <a:t>PISA school questionnaire includes a question about whether a lack of certain resources impedes student learning.</a:t>
            </a:r>
          </a:p>
          <a:p>
            <a:pPr marL="180340" indent="-180340">
              <a:lnSpc>
                <a:spcPct val="110000"/>
              </a:lnSpc>
              <a:spcAft>
                <a:spcPts val="600"/>
              </a:spcAft>
            </a:pPr>
            <a:r>
              <a:rPr lang="en-US" sz="2000" b="1" dirty="0" smtClean="0">
                <a:solidFill>
                  <a:srgbClr val="680023"/>
                </a:solidFill>
                <a:latin typeface="Calibri" panose="020F0502020204030204" pitchFamily="34" charset="0"/>
                <a:ea typeface="Calibri"/>
                <a:cs typeface="Times New Roman"/>
              </a:rPr>
              <a:t>Issues</a:t>
            </a:r>
            <a:r>
              <a:rPr lang="en-US" sz="2000" b="1" dirty="0">
                <a:solidFill>
                  <a:srgbClr val="680023"/>
                </a:solidFill>
                <a:latin typeface="Calibri" panose="020F0502020204030204" pitchFamily="34" charset="0"/>
                <a:ea typeface="Calibri"/>
                <a:cs typeface="Times New Roman"/>
              </a:rPr>
              <a:t>:</a:t>
            </a:r>
            <a:r>
              <a:rPr lang="en-US" sz="2000" dirty="0">
                <a:solidFill>
                  <a:srgbClr val="680023"/>
                </a:solidFill>
                <a:latin typeface="Calibri" panose="020F0502020204030204" pitchFamily="34" charset="0"/>
                <a:ea typeface="Calibri"/>
                <a:cs typeface="Times New Roman"/>
              </a:rPr>
              <a:t> </a:t>
            </a:r>
            <a:r>
              <a:rPr lang="en-US" sz="2000" dirty="0" smtClean="0">
                <a:solidFill>
                  <a:srgbClr val="680023"/>
                </a:solidFill>
                <a:latin typeface="Calibri" panose="020F0502020204030204" pitchFamily="34" charset="0"/>
              </a:rPr>
              <a:t>The effects of school resources on student outcomes depends on whether the resource is available in the school, and if so, whether students have access to it and use it effectively. For </a:t>
            </a:r>
            <a:r>
              <a:rPr lang="en-US" sz="2000" dirty="0" err="1" smtClean="0">
                <a:solidFill>
                  <a:srgbClr val="680023"/>
                </a:solidFill>
                <a:latin typeface="Calibri" panose="020F0502020204030204" pitchFamily="34" charset="0"/>
              </a:rPr>
              <a:t>PfD</a:t>
            </a:r>
            <a:r>
              <a:rPr lang="en-US" sz="2000" dirty="0" smtClean="0">
                <a:solidFill>
                  <a:srgbClr val="680023"/>
                </a:solidFill>
                <a:latin typeface="Calibri" panose="020F0502020204030204" pitchFamily="34" charset="0"/>
              </a:rPr>
              <a:t> countries, the measure </a:t>
            </a:r>
            <a:r>
              <a:rPr lang="en-US" sz="2000" dirty="0">
                <a:solidFill>
                  <a:srgbClr val="680023"/>
                </a:solidFill>
                <a:latin typeface="Calibri" panose="020F0502020204030204" pitchFamily="34" charset="0"/>
              </a:rPr>
              <a:t>of school material resources needs to </a:t>
            </a:r>
            <a:r>
              <a:rPr lang="en-US" sz="2000" dirty="0" smtClean="0">
                <a:solidFill>
                  <a:srgbClr val="680023"/>
                </a:solidFill>
                <a:latin typeface="Calibri" panose="020F0502020204030204" pitchFamily="34" charset="0"/>
              </a:rPr>
              <a:t>include very low </a:t>
            </a:r>
            <a:r>
              <a:rPr lang="en-US" sz="2000" dirty="0">
                <a:solidFill>
                  <a:srgbClr val="680023"/>
                </a:solidFill>
                <a:latin typeface="Calibri" panose="020F0502020204030204" pitchFamily="34" charset="0"/>
              </a:rPr>
              <a:t>levels of school </a:t>
            </a:r>
            <a:r>
              <a:rPr lang="en-US" sz="2000" dirty="0" smtClean="0">
                <a:solidFill>
                  <a:srgbClr val="680023"/>
                </a:solidFill>
                <a:latin typeface="Calibri" panose="020F0502020204030204" pitchFamily="34" charset="0"/>
              </a:rPr>
              <a:t>resources, and make </a:t>
            </a:r>
            <a:r>
              <a:rPr lang="en-US" sz="2000" dirty="0">
                <a:solidFill>
                  <a:srgbClr val="680023"/>
                </a:solidFill>
                <a:latin typeface="Calibri" panose="020F0502020204030204" pitchFamily="34" charset="0"/>
              </a:rPr>
              <a:t>a clear distinction between material resources, schooling processes, teachers’ working conditions and human resources. </a:t>
            </a:r>
          </a:p>
          <a:p>
            <a:pPr marL="180340" indent="-180340">
              <a:lnSpc>
                <a:spcPct val="110000"/>
              </a:lnSpc>
              <a:spcAft>
                <a:spcPts val="600"/>
              </a:spcAft>
            </a:pPr>
            <a:r>
              <a:rPr lang="en-US" sz="2000" b="1" dirty="0" smtClean="0">
                <a:solidFill>
                  <a:srgbClr val="680023"/>
                </a:solidFill>
                <a:latin typeface="Calibri" panose="020F0502020204030204" pitchFamily="34" charset="0"/>
                <a:ea typeface="Calibri"/>
                <a:cs typeface="Times New Roman"/>
              </a:rPr>
              <a:t>Decision</a:t>
            </a:r>
            <a:r>
              <a:rPr lang="en-US" sz="2000" dirty="0">
                <a:solidFill>
                  <a:srgbClr val="680023"/>
                </a:solidFill>
                <a:latin typeface="Calibri" panose="020F0502020204030204" pitchFamily="34" charset="0"/>
                <a:ea typeface="Calibri"/>
                <a:cs typeface="Times New Roman"/>
              </a:rPr>
              <a:t>: Should we extend </a:t>
            </a:r>
            <a:r>
              <a:rPr lang="en-US" sz="2000" dirty="0" smtClean="0">
                <a:solidFill>
                  <a:srgbClr val="680023"/>
                </a:solidFill>
                <a:latin typeface="Calibri" panose="020F0502020204030204" pitchFamily="34" charset="0"/>
                <a:ea typeface="Calibri"/>
                <a:cs typeface="Times New Roman"/>
              </a:rPr>
              <a:t>and modify the </a:t>
            </a:r>
            <a:r>
              <a:rPr lang="en-US" sz="2000" dirty="0">
                <a:solidFill>
                  <a:srgbClr val="680023"/>
                </a:solidFill>
                <a:latin typeface="Calibri" panose="020F0502020204030204" pitchFamily="34" charset="0"/>
                <a:ea typeface="Calibri"/>
                <a:cs typeface="Times New Roman"/>
              </a:rPr>
              <a:t>student </a:t>
            </a:r>
            <a:r>
              <a:rPr lang="en-US" sz="2000" dirty="0" smtClean="0">
                <a:solidFill>
                  <a:srgbClr val="680023"/>
                </a:solidFill>
                <a:latin typeface="Calibri" panose="020F0502020204030204" pitchFamily="34" charset="0"/>
                <a:ea typeface="Calibri"/>
                <a:cs typeface="Times New Roman"/>
              </a:rPr>
              <a:t>and school questionnaires </a:t>
            </a:r>
            <a:r>
              <a:rPr lang="en-US" sz="2000" dirty="0">
                <a:solidFill>
                  <a:srgbClr val="680023"/>
                </a:solidFill>
                <a:latin typeface="Calibri" panose="020F0502020204030204" pitchFamily="34" charset="0"/>
                <a:ea typeface="Calibri"/>
                <a:cs typeface="Times New Roman"/>
              </a:rPr>
              <a:t>to include </a:t>
            </a:r>
            <a:r>
              <a:rPr lang="en-US" sz="2000" dirty="0" smtClean="0">
                <a:solidFill>
                  <a:srgbClr val="680023"/>
                </a:solidFill>
                <a:latin typeface="Calibri" panose="020F0502020204030204" pitchFamily="34" charset="0"/>
                <a:ea typeface="Calibri"/>
                <a:cs typeface="Times New Roman"/>
              </a:rPr>
              <a:t>more questions about school resources, or, alternatively attempt to use countries’ system-level data to assess school resources? </a:t>
            </a:r>
            <a:endParaRPr lang="en-CA" sz="2000" dirty="0">
              <a:solidFill>
                <a:srgbClr val="680023"/>
              </a:solidFill>
              <a:latin typeface="Calibri" panose="020F0502020204030204" pitchFamily="34" charset="0"/>
            </a:endParaRPr>
          </a:p>
        </p:txBody>
      </p:sp>
    </p:spTree>
    <p:extLst>
      <p:ext uri="{BB962C8B-B14F-4D97-AF65-F5344CB8AC3E}">
        <p14:creationId xmlns:p14="http://schemas.microsoft.com/office/powerpoint/2010/main" val="31482045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3" name="Rectangle 2"/>
          <p:cNvSpPr/>
          <p:nvPr/>
        </p:nvSpPr>
        <p:spPr>
          <a:xfrm>
            <a:off x="720752" y="271574"/>
            <a:ext cx="7722208" cy="523220"/>
          </a:xfrm>
          <a:prstGeom prst="rect">
            <a:avLst/>
          </a:prstGeom>
        </p:spPr>
        <p:txBody>
          <a:bodyPr wrap="square">
            <a:spAutoFit/>
          </a:bodyPr>
          <a:lstStyle/>
          <a:p>
            <a:pPr algn="ctr"/>
            <a:r>
              <a:rPr lang="en-CA" sz="2800" b="1" kern="0" dirty="0" smtClean="0">
                <a:solidFill>
                  <a:srgbClr val="006500"/>
                </a:solidFill>
                <a:latin typeface="News Gothic MT"/>
              </a:rPr>
              <a:t>Seven Themes – Seven Decisions</a:t>
            </a:r>
          </a:p>
        </p:txBody>
      </p:sp>
      <p:sp>
        <p:nvSpPr>
          <p:cNvPr id="4" name="Rectangle 3"/>
          <p:cNvSpPr/>
          <p:nvPr/>
        </p:nvSpPr>
        <p:spPr>
          <a:xfrm>
            <a:off x="197816" y="774572"/>
            <a:ext cx="8768080" cy="5693866"/>
          </a:xfrm>
          <a:prstGeom prst="rect">
            <a:avLst/>
          </a:prstGeom>
        </p:spPr>
        <p:txBody>
          <a:bodyPr wrap="square">
            <a:spAutoFit/>
          </a:bodyPr>
          <a:lstStyle/>
          <a:p>
            <a:pPr marL="180340" indent="-180340">
              <a:lnSpc>
                <a:spcPct val="150000"/>
              </a:lnSpc>
              <a:spcAft>
                <a:spcPts val="1200"/>
              </a:spcAft>
            </a:pPr>
            <a:r>
              <a:rPr lang="en-US" b="1" dirty="0">
                <a:solidFill>
                  <a:srgbClr val="006500"/>
                </a:solidFill>
                <a:latin typeface="Calibri"/>
                <a:ea typeface="Calibri"/>
                <a:cs typeface="Times New Roman"/>
              </a:rPr>
              <a:t>1.</a:t>
            </a:r>
            <a:r>
              <a:rPr lang="en-US" dirty="0">
                <a:solidFill>
                  <a:srgbClr val="006500"/>
                </a:solidFill>
                <a:latin typeface="Calibri"/>
                <a:ea typeface="Calibri"/>
                <a:cs typeface="Times New Roman"/>
              </a:rPr>
              <a:t> Should we extend the student questionnaire to include more detailed data about the students’ pre-school experiences and early grade repetition?</a:t>
            </a:r>
            <a:endParaRPr lang="en-CA" dirty="0">
              <a:solidFill>
                <a:srgbClr val="006500"/>
              </a:solidFill>
              <a:latin typeface="Calibri"/>
              <a:ea typeface="Calibri"/>
              <a:cs typeface="Times New Roman"/>
            </a:endParaRPr>
          </a:p>
          <a:p>
            <a:pPr marL="180340" indent="-180340">
              <a:lnSpc>
                <a:spcPct val="150000"/>
              </a:lnSpc>
              <a:spcAft>
                <a:spcPts val="1200"/>
              </a:spcAft>
            </a:pPr>
            <a:r>
              <a:rPr lang="en-US" b="1" dirty="0">
                <a:solidFill>
                  <a:srgbClr val="006500"/>
                </a:solidFill>
                <a:latin typeface="Calibri"/>
                <a:ea typeface="Calibri"/>
                <a:cs typeface="Times New Roman"/>
              </a:rPr>
              <a:t>2.</a:t>
            </a:r>
            <a:r>
              <a:rPr lang="en-US" dirty="0">
                <a:solidFill>
                  <a:srgbClr val="006500"/>
                </a:solidFill>
                <a:latin typeface="Calibri"/>
                <a:ea typeface="Calibri"/>
                <a:cs typeface="Times New Roman"/>
              </a:rPr>
              <a:t> Should we extend the student questionnaire to include one or two more questions about other languages the student speaks and the student’s familiarity with the language of the test?</a:t>
            </a:r>
            <a:endParaRPr lang="en-CA" dirty="0">
              <a:solidFill>
                <a:srgbClr val="006500"/>
              </a:solidFill>
              <a:latin typeface="Calibri"/>
              <a:ea typeface="Calibri"/>
              <a:cs typeface="Times New Roman"/>
            </a:endParaRPr>
          </a:p>
          <a:p>
            <a:pPr marL="180340" indent="-180340">
              <a:lnSpc>
                <a:spcPct val="150000"/>
              </a:lnSpc>
              <a:spcAft>
                <a:spcPts val="1200"/>
              </a:spcAft>
            </a:pPr>
            <a:r>
              <a:rPr lang="en-US" b="1" dirty="0">
                <a:solidFill>
                  <a:srgbClr val="006500"/>
                </a:solidFill>
                <a:latin typeface="Calibri"/>
                <a:ea typeface="Calibri"/>
                <a:cs typeface="Times New Roman"/>
              </a:rPr>
              <a:t>3.</a:t>
            </a:r>
            <a:r>
              <a:rPr lang="en-US" dirty="0">
                <a:solidFill>
                  <a:srgbClr val="006500"/>
                </a:solidFill>
                <a:latin typeface="Calibri"/>
                <a:ea typeface="Calibri"/>
                <a:cs typeface="Times New Roman"/>
              </a:rPr>
              <a:t> Should we extend the student questionnaire to include a more detailed account of parental involvement, social capital, and static and relational cultural capital? Should we modify the school questionnaire question on who has responsibility for various tasks</a:t>
            </a:r>
            <a:r>
              <a:rPr lang="en-US" dirty="0" smtClean="0">
                <a:solidFill>
                  <a:srgbClr val="006500"/>
                </a:solidFill>
                <a:latin typeface="Calibri"/>
                <a:ea typeface="Calibri"/>
                <a:cs typeface="Times New Roman"/>
              </a:rPr>
              <a:t>?</a:t>
            </a:r>
          </a:p>
          <a:p>
            <a:pPr marL="180340" indent="-180340">
              <a:lnSpc>
                <a:spcPct val="150000"/>
              </a:lnSpc>
              <a:spcAft>
                <a:spcPts val="1200"/>
              </a:spcAft>
            </a:pPr>
            <a:r>
              <a:rPr lang="en-US" b="1" dirty="0">
                <a:solidFill>
                  <a:srgbClr val="006500"/>
                </a:solidFill>
                <a:latin typeface="Calibri"/>
                <a:ea typeface="Calibri"/>
                <a:cs typeface="Times New Roman"/>
              </a:rPr>
              <a:t>4.</a:t>
            </a:r>
            <a:r>
              <a:rPr lang="en-US" dirty="0">
                <a:solidFill>
                  <a:srgbClr val="006500"/>
                </a:solidFill>
                <a:latin typeface="Calibri"/>
                <a:ea typeface="Calibri"/>
                <a:cs typeface="Times New Roman"/>
              </a:rPr>
              <a:t> Should we extend and modify the student questionnaire to include more questions about learning time outside of school and school attendance</a:t>
            </a:r>
            <a:r>
              <a:rPr lang="en-US" dirty="0" smtClean="0">
                <a:solidFill>
                  <a:srgbClr val="006500"/>
                </a:solidFill>
                <a:latin typeface="Calibri"/>
                <a:ea typeface="Calibri"/>
                <a:cs typeface="Times New Roman"/>
              </a:rPr>
              <a:t>?</a:t>
            </a:r>
          </a:p>
          <a:p>
            <a:pPr marL="180340" indent="-180340">
              <a:lnSpc>
                <a:spcPct val="150000"/>
              </a:lnSpc>
              <a:spcAft>
                <a:spcPts val="1200"/>
              </a:spcAft>
            </a:pPr>
            <a:r>
              <a:rPr lang="en-US" b="1" dirty="0">
                <a:solidFill>
                  <a:srgbClr val="006500"/>
                </a:solidFill>
                <a:latin typeface="Calibri"/>
                <a:ea typeface="Calibri"/>
                <a:cs typeface="Times New Roman"/>
              </a:rPr>
              <a:t>5.</a:t>
            </a:r>
            <a:r>
              <a:rPr lang="en-US" dirty="0">
                <a:solidFill>
                  <a:srgbClr val="006500"/>
                </a:solidFill>
                <a:latin typeface="Calibri"/>
                <a:ea typeface="Calibri"/>
                <a:cs typeface="Times New Roman"/>
              </a:rPr>
              <a:t> Should we extend and modify the student questionnaire to include more questions about learning time outside of school and school attendance</a:t>
            </a:r>
            <a:r>
              <a:rPr lang="en-US" dirty="0" smtClean="0">
                <a:solidFill>
                  <a:srgbClr val="006500"/>
                </a:solidFill>
                <a:latin typeface="Calibri"/>
                <a:ea typeface="Calibri"/>
                <a:cs typeface="Times New Roman"/>
              </a:rPr>
              <a:t>?</a:t>
            </a:r>
            <a:endParaRPr lang="en-CA" sz="2000" dirty="0">
              <a:solidFill>
                <a:srgbClr val="006500"/>
              </a:solidFill>
              <a:latin typeface="Calibri"/>
              <a:ea typeface="Calibri"/>
              <a:cs typeface="Times New Roman"/>
            </a:endParaRPr>
          </a:p>
        </p:txBody>
      </p:sp>
    </p:spTree>
    <p:extLst>
      <p:ext uri="{BB962C8B-B14F-4D97-AF65-F5344CB8AC3E}">
        <p14:creationId xmlns:p14="http://schemas.microsoft.com/office/powerpoint/2010/main" val="4011801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DFFDD"/>
        </a:solidFill>
        <a:effectLst/>
      </p:bgPr>
    </p:bg>
    <p:spTree>
      <p:nvGrpSpPr>
        <p:cNvPr id="1" name=""/>
        <p:cNvGrpSpPr/>
        <p:nvPr/>
      </p:nvGrpSpPr>
      <p:grpSpPr>
        <a:xfrm>
          <a:off x="0" y="0"/>
          <a:ext cx="0" cy="0"/>
          <a:chOff x="0" y="0"/>
          <a:chExt cx="0" cy="0"/>
        </a:xfrm>
      </p:grpSpPr>
      <p:sp>
        <p:nvSpPr>
          <p:cNvPr id="7" name="Rectangle 6"/>
          <p:cNvSpPr/>
          <p:nvPr/>
        </p:nvSpPr>
        <p:spPr>
          <a:xfrm>
            <a:off x="91440" y="190461"/>
            <a:ext cx="9052560" cy="6209520"/>
          </a:xfrm>
          <a:prstGeom prst="rect">
            <a:avLst/>
          </a:prstGeom>
        </p:spPr>
        <p:txBody>
          <a:bodyPr wrap="square">
            <a:spAutoFit/>
          </a:bodyPr>
          <a:lstStyle/>
          <a:p>
            <a:pPr marL="180340" indent="-180340">
              <a:lnSpc>
                <a:spcPct val="130000"/>
              </a:lnSpc>
              <a:spcAft>
                <a:spcPts val="600"/>
              </a:spcAft>
            </a:pPr>
            <a:r>
              <a:rPr lang="en-US" b="1" dirty="0" smtClean="0">
                <a:solidFill>
                  <a:srgbClr val="006500"/>
                </a:solidFill>
                <a:latin typeface="Calibri"/>
                <a:ea typeface="Calibri"/>
                <a:cs typeface="Times New Roman"/>
              </a:rPr>
              <a:t>6</a:t>
            </a:r>
            <a:r>
              <a:rPr lang="en-US" b="1" dirty="0">
                <a:solidFill>
                  <a:srgbClr val="006500"/>
                </a:solidFill>
                <a:latin typeface="Calibri"/>
                <a:ea typeface="Calibri"/>
                <a:cs typeface="Times New Roman"/>
              </a:rPr>
              <a:t>.</a:t>
            </a:r>
            <a:r>
              <a:rPr lang="en-US" dirty="0">
                <a:solidFill>
                  <a:srgbClr val="006500"/>
                </a:solidFill>
                <a:latin typeface="Calibri"/>
                <a:ea typeface="Calibri"/>
                <a:cs typeface="Times New Roman"/>
              </a:rPr>
              <a:t> Should we adopt the first strategy (extend the current </a:t>
            </a:r>
            <a:r>
              <a:rPr lang="en-US" dirty="0" smtClean="0">
                <a:solidFill>
                  <a:srgbClr val="006500"/>
                </a:solidFill>
                <a:latin typeface="Calibri"/>
                <a:ea typeface="Calibri"/>
                <a:cs typeface="Times New Roman"/>
              </a:rPr>
              <a:t>indicators </a:t>
            </a:r>
            <a:r>
              <a:rPr lang="en-US" dirty="0">
                <a:solidFill>
                  <a:srgbClr val="006500"/>
                </a:solidFill>
                <a:latin typeface="Calibri"/>
                <a:ea typeface="Calibri"/>
                <a:cs typeface="Times New Roman"/>
              </a:rPr>
              <a:t>of PISA ESCS to include items at the lower end of the SES scale) </a:t>
            </a:r>
            <a:r>
              <a:rPr lang="en-US" b="1" dirty="0">
                <a:solidFill>
                  <a:srgbClr val="006500"/>
                </a:solidFill>
                <a:latin typeface="Calibri"/>
                <a:ea typeface="Calibri"/>
                <a:cs typeface="Times New Roman"/>
              </a:rPr>
              <a:t>or</a:t>
            </a:r>
            <a:r>
              <a:rPr lang="en-US" dirty="0">
                <a:solidFill>
                  <a:srgbClr val="006500"/>
                </a:solidFill>
                <a:latin typeface="Calibri"/>
                <a:ea typeface="Calibri"/>
                <a:cs typeface="Times New Roman"/>
              </a:rPr>
              <a:t> </a:t>
            </a:r>
            <a:endParaRPr lang="en-US" dirty="0" smtClean="0">
              <a:solidFill>
                <a:srgbClr val="006500"/>
              </a:solidFill>
              <a:latin typeface="Calibri"/>
              <a:ea typeface="Calibri"/>
              <a:cs typeface="Times New Roman"/>
            </a:endParaRPr>
          </a:p>
          <a:p>
            <a:pPr marL="180340" indent="-180340">
              <a:lnSpc>
                <a:spcPct val="130000"/>
              </a:lnSpc>
              <a:spcAft>
                <a:spcPts val="600"/>
              </a:spcAft>
            </a:pPr>
            <a:r>
              <a:rPr lang="en-US" dirty="0">
                <a:solidFill>
                  <a:srgbClr val="006500"/>
                </a:solidFill>
                <a:latin typeface="Calibri"/>
                <a:ea typeface="Calibri"/>
                <a:cs typeface="Times New Roman"/>
              </a:rPr>
              <a:t> </a:t>
            </a:r>
            <a:r>
              <a:rPr lang="en-US" dirty="0" smtClean="0">
                <a:solidFill>
                  <a:srgbClr val="006500"/>
                </a:solidFill>
                <a:latin typeface="Calibri"/>
                <a:ea typeface="Calibri"/>
                <a:cs typeface="Times New Roman"/>
              </a:rPr>
              <a:t>   the </a:t>
            </a:r>
            <a:r>
              <a:rPr lang="en-US" dirty="0">
                <a:solidFill>
                  <a:srgbClr val="006500"/>
                </a:solidFill>
                <a:latin typeface="Calibri"/>
                <a:ea typeface="Calibri"/>
                <a:cs typeface="Times New Roman"/>
              </a:rPr>
              <a:t>second strategy (develop one or more new indicators of SES that apply to children living in poor families</a:t>
            </a:r>
            <a:r>
              <a:rPr lang="en-US" dirty="0" smtClean="0">
                <a:solidFill>
                  <a:srgbClr val="006500"/>
                </a:solidFill>
                <a:latin typeface="Calibri"/>
                <a:ea typeface="Calibri"/>
                <a:cs typeface="Times New Roman"/>
              </a:rPr>
              <a:t>), </a:t>
            </a:r>
            <a:r>
              <a:rPr lang="en-US" b="1" dirty="0" smtClean="0">
                <a:solidFill>
                  <a:srgbClr val="006500"/>
                </a:solidFill>
                <a:latin typeface="Calibri"/>
                <a:ea typeface="Calibri"/>
                <a:cs typeface="Times New Roman"/>
              </a:rPr>
              <a:t>or</a:t>
            </a:r>
            <a:r>
              <a:rPr lang="en-US" dirty="0" smtClean="0">
                <a:solidFill>
                  <a:srgbClr val="006500"/>
                </a:solidFill>
                <a:latin typeface="Calibri"/>
                <a:ea typeface="Calibri"/>
                <a:cs typeface="Times New Roman"/>
              </a:rPr>
              <a:t> </a:t>
            </a:r>
          </a:p>
          <a:p>
            <a:pPr marL="180340" indent="-180340">
              <a:lnSpc>
                <a:spcPct val="130000"/>
              </a:lnSpc>
              <a:spcAft>
                <a:spcPts val="600"/>
              </a:spcAft>
            </a:pPr>
            <a:r>
              <a:rPr lang="en-US" dirty="0" smtClean="0">
                <a:solidFill>
                  <a:srgbClr val="006500"/>
                </a:solidFill>
                <a:latin typeface="Calibri"/>
                <a:ea typeface="Calibri"/>
                <a:cs typeface="Times New Roman"/>
              </a:rPr>
              <a:t>    a combination of these two strategies (i.e</a:t>
            </a:r>
            <a:r>
              <a:rPr lang="en-US" dirty="0">
                <a:solidFill>
                  <a:srgbClr val="006500"/>
                </a:solidFill>
                <a:latin typeface="Calibri"/>
                <a:ea typeface="Calibri"/>
                <a:cs typeface="Times New Roman"/>
              </a:rPr>
              <a:t>., extend the current indicators of PISA ESCS to include items at the lower end of the SES </a:t>
            </a:r>
            <a:r>
              <a:rPr lang="en-US" dirty="0" smtClean="0">
                <a:solidFill>
                  <a:srgbClr val="006500"/>
                </a:solidFill>
                <a:latin typeface="Calibri"/>
                <a:ea typeface="Calibri"/>
                <a:cs typeface="Times New Roman"/>
              </a:rPr>
              <a:t>scale and </a:t>
            </a:r>
            <a:r>
              <a:rPr lang="en-US" dirty="0">
                <a:solidFill>
                  <a:srgbClr val="006500"/>
                </a:solidFill>
                <a:latin typeface="Calibri"/>
                <a:ea typeface="Calibri"/>
                <a:cs typeface="Times New Roman"/>
              </a:rPr>
              <a:t>develop one or more new indicators of SES that apply to children living in poor families</a:t>
            </a:r>
            <a:r>
              <a:rPr lang="en-US" dirty="0" smtClean="0">
                <a:solidFill>
                  <a:srgbClr val="006500"/>
                </a:solidFill>
                <a:latin typeface="Calibri"/>
                <a:ea typeface="Calibri"/>
                <a:cs typeface="Times New Roman"/>
              </a:rPr>
              <a:t>)</a:t>
            </a:r>
            <a:endParaRPr lang="en-CA" dirty="0" smtClean="0">
              <a:solidFill>
                <a:srgbClr val="006500"/>
              </a:solidFill>
              <a:latin typeface="Calibri"/>
              <a:ea typeface="Calibri"/>
              <a:cs typeface="Times New Roman"/>
            </a:endParaRPr>
          </a:p>
          <a:p>
            <a:pPr marL="180340" indent="-180340">
              <a:lnSpc>
                <a:spcPct val="130000"/>
              </a:lnSpc>
              <a:spcAft>
                <a:spcPts val="600"/>
              </a:spcAft>
            </a:pPr>
            <a:r>
              <a:rPr lang="en-US" b="1" dirty="0" smtClean="0">
                <a:solidFill>
                  <a:srgbClr val="006500"/>
                </a:solidFill>
                <a:latin typeface="Calibri"/>
                <a:ea typeface="Calibri"/>
                <a:cs typeface="Times New Roman"/>
              </a:rPr>
              <a:t>7</a:t>
            </a:r>
            <a:r>
              <a:rPr lang="en-US" b="1" dirty="0">
                <a:solidFill>
                  <a:srgbClr val="006500"/>
                </a:solidFill>
                <a:latin typeface="Calibri"/>
                <a:ea typeface="Calibri"/>
                <a:cs typeface="Times New Roman"/>
              </a:rPr>
              <a:t>.</a:t>
            </a:r>
            <a:r>
              <a:rPr lang="en-US" dirty="0">
                <a:solidFill>
                  <a:srgbClr val="006500"/>
                </a:solidFill>
                <a:latin typeface="Calibri"/>
                <a:ea typeface="Calibri"/>
                <a:cs typeface="Times New Roman"/>
              </a:rPr>
              <a:t> Should we extend and modify the student and school questionnaires to include more questions about school resources, or, alternatively attempt to use countries’ system-level d</a:t>
            </a:r>
            <a:r>
              <a:rPr lang="en-US" dirty="0">
                <a:solidFill>
                  <a:srgbClr val="006500"/>
                </a:solidFill>
                <a:latin typeface="Calibri" panose="020F0502020204030204" pitchFamily="34" charset="0"/>
                <a:ea typeface="Calibri"/>
                <a:cs typeface="Times New Roman"/>
              </a:rPr>
              <a:t>ata to assess school resources</a:t>
            </a:r>
            <a:r>
              <a:rPr lang="en-US" dirty="0" smtClean="0">
                <a:solidFill>
                  <a:srgbClr val="006500"/>
                </a:solidFill>
                <a:latin typeface="Calibri" panose="020F0502020204030204" pitchFamily="34" charset="0"/>
                <a:ea typeface="Calibri"/>
                <a:cs typeface="Times New Roman"/>
              </a:rPr>
              <a:t>?</a:t>
            </a:r>
          </a:p>
          <a:p>
            <a:pPr marL="180340" indent="-180340">
              <a:lnSpc>
                <a:spcPct val="130000"/>
              </a:lnSpc>
              <a:spcAft>
                <a:spcPts val="600"/>
              </a:spcAft>
            </a:pPr>
            <a:r>
              <a:rPr lang="en-US" dirty="0" smtClean="0">
                <a:solidFill>
                  <a:srgbClr val="000000"/>
                </a:solidFill>
                <a:latin typeface="Calibri" panose="020F0502020204030204" pitchFamily="34" charset="0"/>
              </a:rPr>
              <a:t>These changes need to consider the length of the questionnaires, such that their overall length is comparable to that of the main PISA study. Therefore, further decisions will need to be made regarding potential topics to be dropped from the </a:t>
            </a:r>
            <a:r>
              <a:rPr lang="en-US" dirty="0" err="1" smtClean="0">
                <a:solidFill>
                  <a:srgbClr val="000000"/>
                </a:solidFill>
                <a:latin typeface="Calibri" panose="020F0502020204030204" pitchFamily="34" charset="0"/>
              </a:rPr>
              <a:t>PfD</a:t>
            </a:r>
            <a:r>
              <a:rPr lang="en-US" dirty="0" smtClean="0">
                <a:solidFill>
                  <a:srgbClr val="000000"/>
                </a:solidFill>
                <a:latin typeface="Calibri" panose="020F0502020204030204" pitchFamily="34" charset="0"/>
              </a:rPr>
              <a:t> framework.</a:t>
            </a:r>
            <a:r>
              <a:rPr lang="en-US" dirty="0" smtClean="0">
                <a:solidFill>
                  <a:srgbClr val="000000"/>
                </a:solidFill>
              </a:rPr>
              <a:t> </a:t>
            </a:r>
          </a:p>
          <a:p>
            <a:pPr marL="180340" indent="-180340">
              <a:lnSpc>
                <a:spcPct val="130000"/>
              </a:lnSpc>
              <a:spcAft>
                <a:spcPts val="600"/>
              </a:spcAft>
            </a:pPr>
            <a:r>
              <a:rPr lang="en-US" dirty="0" smtClean="0">
                <a:solidFill>
                  <a:srgbClr val="000000"/>
                </a:solidFill>
                <a:latin typeface="Calibri" panose="020F0502020204030204" pitchFamily="34" charset="0"/>
              </a:rPr>
              <a:t>Also, consideration will need to be given as to who the best informants are for each theme, which has implications for the types of questionnaires (i.e., student, parent, teacher, and school) to be used in the </a:t>
            </a:r>
            <a:r>
              <a:rPr lang="en-US" dirty="0" err="1" smtClean="0">
                <a:solidFill>
                  <a:srgbClr val="000000"/>
                </a:solidFill>
                <a:latin typeface="Calibri" panose="020F0502020204030204" pitchFamily="34" charset="0"/>
              </a:rPr>
              <a:t>PfD</a:t>
            </a:r>
            <a:r>
              <a:rPr lang="en-US" dirty="0" smtClean="0">
                <a:solidFill>
                  <a:srgbClr val="000000"/>
                </a:solidFill>
                <a:latin typeface="Calibri" panose="020F0502020204030204" pitchFamily="34" charset="0"/>
              </a:rPr>
              <a:t> study.  </a:t>
            </a:r>
            <a:endParaRPr lang="en-CA"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87804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340768"/>
            <a:ext cx="8218800" cy="4786432"/>
          </a:xfrm>
        </p:spPr>
        <p:txBody>
          <a:bodyPr>
            <a:normAutofit fontScale="62500" lnSpcReduction="20000"/>
          </a:bodyPr>
          <a:lstStyle/>
          <a:p>
            <a:r>
              <a:rPr lang="en-GB" dirty="0" smtClean="0"/>
              <a:t>Agenda</a:t>
            </a:r>
          </a:p>
          <a:p>
            <a:r>
              <a:rPr lang="en-GB" dirty="0" smtClean="0"/>
              <a:t>Participants list</a:t>
            </a:r>
          </a:p>
          <a:p>
            <a:r>
              <a:rPr lang="en-GB" dirty="0" smtClean="0"/>
              <a:t>Draft </a:t>
            </a:r>
            <a:r>
              <a:rPr lang="en-GB" dirty="0" err="1" smtClean="0"/>
              <a:t>ToR</a:t>
            </a:r>
            <a:r>
              <a:rPr lang="en-GB" dirty="0" smtClean="0"/>
              <a:t> for International Advisory Group and proposed content for annual report</a:t>
            </a:r>
          </a:p>
          <a:p>
            <a:r>
              <a:rPr lang="en-GB" dirty="0" smtClean="0"/>
              <a:t>Draft </a:t>
            </a:r>
            <a:r>
              <a:rPr lang="en-GB" dirty="0" err="1" smtClean="0"/>
              <a:t>ToR</a:t>
            </a:r>
            <a:r>
              <a:rPr lang="en-GB" dirty="0" smtClean="0"/>
              <a:t> for Technical Advisory Group – </a:t>
            </a:r>
            <a:r>
              <a:rPr lang="en-GB" b="1" dirty="0" smtClean="0"/>
              <a:t>for noting and written feedback</a:t>
            </a:r>
          </a:p>
          <a:p>
            <a:r>
              <a:rPr lang="en-GB" dirty="0" smtClean="0"/>
              <a:t>Power points</a:t>
            </a:r>
          </a:p>
          <a:p>
            <a:r>
              <a:rPr lang="en-GB" dirty="0" smtClean="0"/>
              <a:t>Project timeline and indicative implementation schedule</a:t>
            </a:r>
          </a:p>
          <a:p>
            <a:r>
              <a:rPr lang="en-GB" dirty="0" smtClean="0"/>
              <a:t>Three expert papers</a:t>
            </a:r>
          </a:p>
          <a:p>
            <a:r>
              <a:rPr lang="en-GB" dirty="0" smtClean="0"/>
              <a:t>Paper on Components of </a:t>
            </a:r>
            <a:r>
              <a:rPr lang="en-GB" dirty="0" err="1" smtClean="0"/>
              <a:t>ToRs</a:t>
            </a:r>
            <a:r>
              <a:rPr lang="en-GB" dirty="0" smtClean="0"/>
              <a:t> for International Contractor(s)</a:t>
            </a:r>
          </a:p>
          <a:p>
            <a:r>
              <a:rPr lang="en-GB" dirty="0" smtClean="0"/>
              <a:t>Draft </a:t>
            </a:r>
            <a:r>
              <a:rPr lang="en-GB" dirty="0" err="1" smtClean="0"/>
              <a:t>ToR</a:t>
            </a:r>
            <a:r>
              <a:rPr lang="en-GB" dirty="0" smtClean="0"/>
              <a:t> for independent  review of the project</a:t>
            </a:r>
          </a:p>
          <a:p>
            <a:r>
              <a:rPr lang="en-GB" dirty="0" smtClean="0"/>
              <a:t>Draft summary record of the technical workshops, April 2014</a:t>
            </a:r>
          </a:p>
          <a:p>
            <a:r>
              <a:rPr lang="en-GB" dirty="0" smtClean="0"/>
              <a:t>Draft engagement and communication strategy – </a:t>
            </a:r>
            <a:r>
              <a:rPr lang="en-GB" b="1" dirty="0" smtClean="0"/>
              <a:t>for noting and written feedback</a:t>
            </a:r>
            <a:endParaRPr lang="en-GB" dirty="0" smtClean="0"/>
          </a:p>
          <a:p>
            <a:endParaRPr lang="en-GB" dirty="0" smtClean="0"/>
          </a:p>
        </p:txBody>
      </p:sp>
      <p:sp>
        <p:nvSpPr>
          <p:cNvPr id="3" name="Slide Number Placeholder 2"/>
          <p:cNvSpPr>
            <a:spLocks noGrp="1"/>
          </p:cNvSpPr>
          <p:nvPr>
            <p:ph type="sldNum" sz="quarter" idx="4"/>
          </p:nvPr>
        </p:nvSpPr>
        <p:spPr/>
        <p:txBody>
          <a:bodyPr/>
          <a:lstStyle/>
          <a:p>
            <a:fld id="{85B40F36-E8C4-4DF3-A1E6-9A175CF93E0E}" type="slidenum">
              <a:rPr lang="en-US" smtClean="0"/>
              <a:pPr/>
              <a:t>6</a:t>
            </a:fld>
            <a:endParaRPr lang="en-US" dirty="0"/>
          </a:p>
        </p:txBody>
      </p:sp>
      <p:sp>
        <p:nvSpPr>
          <p:cNvPr id="4" name="Title 3"/>
          <p:cNvSpPr>
            <a:spLocks noGrp="1"/>
          </p:cNvSpPr>
          <p:nvPr>
            <p:ph type="title"/>
          </p:nvPr>
        </p:nvSpPr>
        <p:spPr/>
        <p:txBody>
          <a:bodyPr/>
          <a:lstStyle/>
          <a:p>
            <a:r>
              <a:rPr lang="en-GB" dirty="0" smtClean="0"/>
              <a:t>Key documents in folder</a:t>
            </a:r>
            <a:endParaRPr lang="en-GB" dirty="0"/>
          </a:p>
        </p:txBody>
      </p:sp>
    </p:spTree>
    <p:extLst>
      <p:ext uri="{BB962C8B-B14F-4D97-AF65-F5344CB8AC3E}">
        <p14:creationId xmlns:p14="http://schemas.microsoft.com/office/powerpoint/2010/main" val="31149507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2115666"/>
          </a:xfrm>
        </p:spPr>
        <p:txBody>
          <a:bodyPr>
            <a:noAutofit/>
          </a:bodyPr>
          <a:lstStyle/>
          <a:p>
            <a:r>
              <a:rPr lang="en-GB" sz="4800" dirty="0" smtClean="0"/>
              <a:t>Counting, Finding, Persuading, Sampling, Testing and Treating </a:t>
            </a:r>
            <a:br>
              <a:rPr lang="en-GB" sz="4800" dirty="0" smtClean="0"/>
            </a:br>
            <a:r>
              <a:rPr lang="en-GB" sz="4800" dirty="0" smtClean="0"/>
              <a:t>Out-of-School Youth</a:t>
            </a:r>
            <a:endParaRPr lang="en-GB" sz="4800" dirty="0"/>
          </a:p>
        </p:txBody>
      </p:sp>
      <p:sp>
        <p:nvSpPr>
          <p:cNvPr id="3" name="Subtitle 2"/>
          <p:cNvSpPr>
            <a:spLocks noGrp="1"/>
          </p:cNvSpPr>
          <p:nvPr>
            <p:ph type="subTitle" idx="1"/>
          </p:nvPr>
        </p:nvSpPr>
        <p:spPr>
          <a:xfrm>
            <a:off x="1371600" y="3429000"/>
            <a:ext cx="6400800" cy="2664296"/>
          </a:xfrm>
        </p:spPr>
        <p:txBody>
          <a:bodyPr>
            <a:noAutofit/>
          </a:bodyPr>
          <a:lstStyle/>
          <a:p>
            <a:r>
              <a:rPr lang="en-GB" sz="2800" dirty="0" smtClean="0"/>
              <a:t> for IAG Meeting 27</a:t>
            </a:r>
            <a:r>
              <a:rPr lang="en-GB" sz="2800" baseline="30000" dirty="0" smtClean="0"/>
              <a:t>th</a:t>
            </a:r>
            <a:r>
              <a:rPr lang="en-GB" sz="2800" dirty="0" smtClean="0"/>
              <a:t>- 28</a:t>
            </a:r>
            <a:r>
              <a:rPr lang="en-GB" sz="2800" baseline="30000" dirty="0" smtClean="0"/>
              <a:t>th</a:t>
            </a:r>
            <a:r>
              <a:rPr lang="en-GB" sz="2800" dirty="0" smtClean="0"/>
              <a:t> May, 2014</a:t>
            </a:r>
          </a:p>
          <a:p>
            <a:r>
              <a:rPr lang="en-GB" sz="2800" dirty="0" smtClean="0"/>
              <a:t>PISA for Development</a:t>
            </a:r>
          </a:p>
          <a:p>
            <a:r>
              <a:rPr lang="en-GB" sz="2800" dirty="0" smtClean="0"/>
              <a:t>by Roy Carr-Hill</a:t>
            </a:r>
          </a:p>
          <a:p>
            <a:r>
              <a:rPr lang="en-GB" sz="2800" dirty="0" smtClean="0"/>
              <a:t>Institute of Education, London</a:t>
            </a:r>
          </a:p>
          <a:p>
            <a:r>
              <a:rPr lang="en-GB" sz="2800" dirty="0" smtClean="0">
                <a:hlinkClick r:id="rId2"/>
              </a:rPr>
              <a:t>roy.carr_hill@yahoo.com</a:t>
            </a:r>
            <a:endParaRPr lang="en-GB" sz="2800" dirty="0"/>
          </a:p>
        </p:txBody>
      </p:sp>
    </p:spTree>
    <p:extLst>
      <p:ext uri="{BB962C8B-B14F-4D97-AF65-F5344CB8AC3E}">
        <p14:creationId xmlns:p14="http://schemas.microsoft.com/office/powerpoint/2010/main" val="2107818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69368"/>
          </a:xfrm>
        </p:spPr>
        <p:txBody>
          <a:bodyPr>
            <a:normAutofit/>
          </a:bodyPr>
          <a:lstStyle/>
          <a:p>
            <a:r>
              <a:rPr lang="en-GB" dirty="0" smtClean="0"/>
              <a:t>BRIEF</a:t>
            </a:r>
            <a:endParaRPr lang="en-GB" dirty="0"/>
          </a:p>
        </p:txBody>
      </p:sp>
      <p:sp>
        <p:nvSpPr>
          <p:cNvPr id="3" name="Content Placeholder 2"/>
          <p:cNvSpPr>
            <a:spLocks noGrp="1"/>
          </p:cNvSpPr>
          <p:nvPr>
            <p:ph idx="1"/>
          </p:nvPr>
        </p:nvSpPr>
        <p:spPr>
          <a:xfrm>
            <a:off x="467544" y="828297"/>
            <a:ext cx="8373616" cy="6021288"/>
          </a:xfrm>
        </p:spPr>
        <p:txBody>
          <a:bodyPr>
            <a:normAutofit fontScale="85000" lnSpcReduction="10000"/>
          </a:bodyPr>
          <a:lstStyle/>
          <a:p>
            <a:r>
              <a:rPr lang="en-GB" dirty="0" smtClean="0"/>
              <a:t>The aim of this strand is to develop a methodology and approach for incorporating Out-of-School 15 year </a:t>
            </a:r>
            <a:r>
              <a:rPr lang="en-GB" dirty="0"/>
              <a:t>olds (henceforth </a:t>
            </a:r>
            <a:r>
              <a:rPr lang="en-GB" dirty="0" smtClean="0"/>
              <a:t>OoS15yo) .  This is the first draft to set out the issues, and the reliability and validity of possible approaches to Tracking and Testing the OoS15yo.</a:t>
            </a:r>
          </a:p>
          <a:p>
            <a:r>
              <a:rPr lang="en-GB" dirty="0" smtClean="0"/>
              <a:t>It should be emphasised that the situation In respect of this strand is very different from the previous strands on Cognitive Dimensions and Contextual </a:t>
            </a:r>
          </a:p>
          <a:p>
            <a:pPr>
              <a:buFont typeface="Wingdings" panose="05000000000000000000" pitchFamily="2" charset="2"/>
              <a:buChar char="Ø"/>
            </a:pPr>
            <a:r>
              <a:rPr lang="en-GB" dirty="0" smtClean="0"/>
              <a:t>Definitional problems of what counts as school and conversely what counts as being out-of-school</a:t>
            </a:r>
          </a:p>
          <a:p>
            <a:pPr>
              <a:buFont typeface="Wingdings" panose="05000000000000000000" pitchFamily="2" charset="2"/>
              <a:buChar char="Ø"/>
            </a:pPr>
            <a:r>
              <a:rPr lang="en-GB" dirty="0" smtClean="0"/>
              <a:t>In the other two strands, the proposed alterations ‘slot into’ the overall PISA framework </a:t>
            </a:r>
            <a:r>
              <a:rPr lang="en-GB" i="1" dirty="0" smtClean="0"/>
              <a:t>including manuals and standards.  </a:t>
            </a:r>
            <a:r>
              <a:rPr lang="en-GB" dirty="0" smtClean="0"/>
              <a:t>This is not the case here; the final paper and the proposed components of </a:t>
            </a:r>
            <a:r>
              <a:rPr lang="en-GB" dirty="0" err="1" smtClean="0"/>
              <a:t>ToR</a:t>
            </a:r>
            <a:r>
              <a:rPr lang="en-GB" dirty="0" smtClean="0"/>
              <a:t> will have to deal with implementation issues, manuals &amp; standards  </a:t>
            </a:r>
            <a:endParaRPr lang="en-GB" dirty="0"/>
          </a:p>
        </p:txBody>
      </p:sp>
    </p:spTree>
    <p:extLst>
      <p:ext uri="{BB962C8B-B14F-4D97-AF65-F5344CB8AC3E}">
        <p14:creationId xmlns:p14="http://schemas.microsoft.com/office/powerpoint/2010/main" val="70683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endParaRPr lang="en-GB" dirty="0" smtClean="0"/>
          </a:p>
          <a:p>
            <a:pPr marL="0" indent="0" algn="ctr">
              <a:buNone/>
            </a:pPr>
            <a:r>
              <a:rPr lang="en-GB" sz="5400" b="1" dirty="0" smtClean="0">
                <a:solidFill>
                  <a:srgbClr val="00B050"/>
                </a:solidFill>
              </a:rPr>
              <a:t>BACKGROUND: </a:t>
            </a:r>
          </a:p>
          <a:p>
            <a:pPr marL="0" indent="0" algn="ctr">
              <a:buNone/>
            </a:pPr>
            <a:r>
              <a:rPr lang="en-GB" sz="5400" b="1" dirty="0" smtClean="0">
                <a:solidFill>
                  <a:srgbClr val="00B050"/>
                </a:solidFill>
              </a:rPr>
              <a:t>KNOWLEDGE &amp; WORK ON </a:t>
            </a:r>
          </a:p>
          <a:p>
            <a:pPr marL="0" indent="0" algn="ctr">
              <a:buNone/>
            </a:pPr>
            <a:r>
              <a:rPr lang="en-GB" sz="5400" b="1" dirty="0" smtClean="0">
                <a:solidFill>
                  <a:srgbClr val="00B050"/>
                </a:solidFill>
              </a:rPr>
              <a:t>OUT-OF-SCHOOL YOUTH</a:t>
            </a:r>
            <a:endParaRPr lang="en-GB" sz="5400" b="1" dirty="0">
              <a:solidFill>
                <a:srgbClr val="00B050"/>
              </a:solidFill>
            </a:endParaRPr>
          </a:p>
        </p:txBody>
      </p:sp>
    </p:spTree>
    <p:extLst>
      <p:ext uri="{BB962C8B-B14F-4D97-AF65-F5344CB8AC3E}">
        <p14:creationId xmlns:p14="http://schemas.microsoft.com/office/powerpoint/2010/main" val="25658450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792"/>
            <a:ext cx="8229600" cy="1143000"/>
          </a:xfrm>
        </p:spPr>
        <p:txBody>
          <a:bodyPr/>
          <a:lstStyle/>
          <a:p>
            <a:r>
              <a:rPr lang="en-GB" b="1" dirty="0" smtClean="0"/>
              <a:t>In and Out of Primary School</a:t>
            </a:r>
            <a:endParaRPr lang="en-GB" b="1" dirty="0"/>
          </a:p>
        </p:txBody>
      </p:sp>
      <p:sp>
        <p:nvSpPr>
          <p:cNvPr id="3" name="Content Placeholder 2"/>
          <p:cNvSpPr>
            <a:spLocks noGrp="1"/>
          </p:cNvSpPr>
          <p:nvPr>
            <p:ph idx="1"/>
          </p:nvPr>
        </p:nvSpPr>
        <p:spPr>
          <a:xfrm>
            <a:off x="457200" y="980728"/>
            <a:ext cx="8229600" cy="5760640"/>
          </a:xfrm>
        </p:spPr>
        <p:txBody>
          <a:bodyPr>
            <a:normAutofit fontScale="92500" lnSpcReduction="20000"/>
          </a:bodyPr>
          <a:lstStyle/>
          <a:p>
            <a:r>
              <a:rPr lang="en-GB" dirty="0" smtClean="0"/>
              <a:t>For the countries round the table, in 2013, the age ranges of compulsory education, of the </a:t>
            </a:r>
            <a:r>
              <a:rPr lang="en-GB" dirty="0"/>
              <a:t>p</a:t>
            </a:r>
            <a:r>
              <a:rPr lang="en-GB" dirty="0" smtClean="0"/>
              <a:t>rimary cycle and gross enrolment rates in primary are as follows</a:t>
            </a:r>
          </a:p>
          <a:p>
            <a:pPr marL="2286000" lvl="5" indent="0">
              <a:buNone/>
            </a:pPr>
            <a:r>
              <a:rPr lang="en-GB" sz="3200" dirty="0" smtClean="0"/>
              <a:t>Compulsory	Primary	GER</a:t>
            </a:r>
          </a:p>
          <a:p>
            <a:pPr marL="0" indent="0">
              <a:buNone/>
            </a:pPr>
            <a:r>
              <a:rPr lang="en-GB" dirty="0" smtClean="0"/>
              <a:t> 			Age Range	Age Range	Percent</a:t>
            </a:r>
          </a:p>
          <a:p>
            <a:r>
              <a:rPr lang="en-GB" dirty="0" smtClean="0"/>
              <a:t>Cambodia	6-15		6-11		86.4</a:t>
            </a:r>
          </a:p>
          <a:p>
            <a:r>
              <a:rPr lang="en-GB" dirty="0" smtClean="0"/>
              <a:t>Ecuador		</a:t>
            </a:r>
            <a:r>
              <a:rPr lang="en-GB" dirty="0"/>
              <a:t>5</a:t>
            </a:r>
            <a:r>
              <a:rPr lang="en-GB" dirty="0" smtClean="0"/>
              <a:t>-15		6-11		&gt;99</a:t>
            </a:r>
          </a:p>
          <a:p>
            <a:r>
              <a:rPr lang="en-GB" dirty="0" smtClean="0"/>
              <a:t>Guatemala	6-15		7-12		85.0</a:t>
            </a:r>
          </a:p>
          <a:p>
            <a:r>
              <a:rPr lang="en-GB" dirty="0" smtClean="0"/>
              <a:t>Rwanda		7-12		7-12</a:t>
            </a:r>
          </a:p>
          <a:p>
            <a:r>
              <a:rPr lang="en-GB" dirty="0" smtClean="0"/>
              <a:t>Senegal		6-16		7-12		91.4</a:t>
            </a:r>
          </a:p>
          <a:p>
            <a:r>
              <a:rPr lang="en-GB" dirty="0" smtClean="0"/>
              <a:t>Tanzania		7-13		7-13</a:t>
            </a:r>
          </a:p>
          <a:p>
            <a:r>
              <a:rPr lang="en-GB" dirty="0" smtClean="0"/>
              <a:t>Zambia		7-13		7-12		66.6</a:t>
            </a:r>
            <a:endParaRPr lang="en-GB" dirty="0"/>
          </a:p>
        </p:txBody>
      </p:sp>
    </p:spTree>
    <p:extLst>
      <p:ext uri="{BB962C8B-B14F-4D97-AF65-F5344CB8AC3E}">
        <p14:creationId xmlns:p14="http://schemas.microsoft.com/office/powerpoint/2010/main" val="2838153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b="1" dirty="0" smtClean="0"/>
              <a:t>In and Out </a:t>
            </a:r>
            <a:r>
              <a:rPr lang="en-GB" b="1" dirty="0"/>
              <a:t>of </a:t>
            </a:r>
            <a:r>
              <a:rPr lang="en-GB" b="1" dirty="0" smtClean="0"/>
              <a:t>Secondary </a:t>
            </a:r>
            <a:r>
              <a:rPr lang="en-GB" b="1" dirty="0"/>
              <a:t>School</a:t>
            </a:r>
          </a:p>
        </p:txBody>
      </p:sp>
      <p:sp>
        <p:nvSpPr>
          <p:cNvPr id="3" name="Content Placeholder 2"/>
          <p:cNvSpPr>
            <a:spLocks noGrp="1"/>
          </p:cNvSpPr>
          <p:nvPr>
            <p:ph idx="1"/>
          </p:nvPr>
        </p:nvSpPr>
        <p:spPr>
          <a:xfrm>
            <a:off x="0" y="836712"/>
            <a:ext cx="8892480" cy="5760639"/>
          </a:xfrm>
        </p:spPr>
        <p:txBody>
          <a:bodyPr>
            <a:normAutofit fontScale="92500"/>
          </a:bodyPr>
          <a:lstStyle/>
          <a:p>
            <a:pPr marL="2286000" lvl="5" indent="0">
              <a:buNone/>
            </a:pPr>
            <a:r>
              <a:rPr lang="en-GB" sz="3200" dirty="0"/>
              <a:t>	</a:t>
            </a:r>
            <a:r>
              <a:rPr lang="en-GB" sz="3200" dirty="0" smtClean="0"/>
              <a:t>Secondary</a:t>
            </a:r>
            <a:r>
              <a:rPr lang="en-GB" sz="3200" dirty="0"/>
              <a:t>	</a:t>
            </a:r>
            <a:r>
              <a:rPr lang="en-GB" sz="3200" dirty="0" smtClean="0"/>
              <a:t>Lower Sec  000s of </a:t>
            </a:r>
            <a:r>
              <a:rPr lang="en-GB" sz="3200" dirty="0" err="1" smtClean="0"/>
              <a:t>OoS</a:t>
            </a:r>
            <a:r>
              <a:rPr lang="en-GB" sz="3200" dirty="0" smtClean="0"/>
              <a:t>	</a:t>
            </a:r>
            <a:endParaRPr lang="en-GB" sz="3200" dirty="0"/>
          </a:p>
          <a:p>
            <a:pPr marL="0" indent="0">
              <a:buNone/>
            </a:pPr>
            <a:r>
              <a:rPr lang="en-GB" dirty="0"/>
              <a:t> 			Age Range	</a:t>
            </a:r>
            <a:r>
              <a:rPr lang="en-GB" dirty="0" smtClean="0"/>
              <a:t>GER %	Adolescents</a:t>
            </a:r>
          </a:p>
          <a:p>
            <a:r>
              <a:rPr lang="en-GB" dirty="0" smtClean="0"/>
              <a:t>Cambodia	12-17		59		</a:t>
            </a:r>
          </a:p>
          <a:p>
            <a:r>
              <a:rPr lang="en-GB" dirty="0" smtClean="0"/>
              <a:t>Ecuador		12-17		97		65</a:t>
            </a:r>
          </a:p>
          <a:p>
            <a:r>
              <a:rPr lang="en-GB" dirty="0" smtClean="0"/>
              <a:t>Guatemala	13-17		71		165</a:t>
            </a:r>
          </a:p>
          <a:p>
            <a:r>
              <a:rPr lang="en-GB" dirty="0" smtClean="0"/>
              <a:t>Rwanda		13-18		47</a:t>
            </a:r>
          </a:p>
          <a:p>
            <a:r>
              <a:rPr lang="en-GB" dirty="0" smtClean="0"/>
              <a:t>Senegal</a:t>
            </a:r>
            <a:r>
              <a:rPr lang="en-GB" dirty="0"/>
              <a:t>		</a:t>
            </a:r>
            <a:r>
              <a:rPr lang="en-GB" dirty="0" smtClean="0"/>
              <a:t>13-19</a:t>
            </a:r>
            <a:r>
              <a:rPr lang="en-GB" dirty="0"/>
              <a:t>				</a:t>
            </a:r>
            <a:endParaRPr lang="en-GB" dirty="0" smtClean="0"/>
          </a:p>
          <a:p>
            <a:r>
              <a:rPr lang="en-GB" dirty="0" smtClean="0"/>
              <a:t>Tanzania		14-19 	47</a:t>
            </a:r>
          </a:p>
          <a:p>
            <a:r>
              <a:rPr lang="en-GB" dirty="0" smtClean="0"/>
              <a:t>Zambia</a:t>
            </a:r>
            <a:r>
              <a:rPr lang="en-GB" dirty="0"/>
              <a:t>		</a:t>
            </a:r>
            <a:r>
              <a:rPr lang="en-GB" dirty="0" smtClean="0"/>
              <a:t>14-18 </a:t>
            </a:r>
            <a:r>
              <a:rPr lang="en-GB" dirty="0"/>
              <a:t>	</a:t>
            </a:r>
            <a:r>
              <a:rPr lang="en-GB" dirty="0" smtClean="0"/>
              <a:t>70</a:t>
            </a:r>
            <a:r>
              <a:rPr lang="en-GB" dirty="0"/>
              <a:t>	</a:t>
            </a:r>
            <a:endParaRPr lang="en-GB" dirty="0" smtClean="0"/>
          </a:p>
          <a:p>
            <a:pPr marL="0" indent="0">
              <a:buNone/>
            </a:pPr>
            <a:r>
              <a:rPr lang="en-GB" dirty="0"/>
              <a:t>	</a:t>
            </a:r>
          </a:p>
        </p:txBody>
      </p:sp>
    </p:spTree>
    <p:extLst>
      <p:ext uri="{BB962C8B-B14F-4D97-AF65-F5344CB8AC3E}">
        <p14:creationId xmlns:p14="http://schemas.microsoft.com/office/powerpoint/2010/main" val="27900310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Which  Groups are Out-of-School</a:t>
            </a:r>
          </a:p>
        </p:txBody>
      </p:sp>
      <p:sp>
        <p:nvSpPr>
          <p:cNvPr id="3" name="Content Placeholder 2"/>
          <p:cNvSpPr>
            <a:spLocks noGrp="1"/>
          </p:cNvSpPr>
          <p:nvPr>
            <p:ph idx="1"/>
          </p:nvPr>
        </p:nvSpPr>
        <p:spPr/>
        <p:txBody>
          <a:bodyPr>
            <a:normAutofit lnSpcReduction="10000"/>
          </a:bodyPr>
          <a:lstStyle/>
          <a:p>
            <a:r>
              <a:rPr lang="en-GB" dirty="0" smtClean="0"/>
              <a:t>UIS and the GMR/WIDE team have carried out extensive analysis </a:t>
            </a:r>
            <a:r>
              <a:rPr lang="en-GB" dirty="0"/>
              <a:t>of the data available to </a:t>
            </a:r>
            <a:r>
              <a:rPr lang="en-GB" dirty="0" smtClean="0"/>
              <a:t>them – some of it presented in the paper - and the overwhelming </a:t>
            </a:r>
            <a:r>
              <a:rPr lang="en-GB" dirty="0"/>
              <a:t>impression from  </a:t>
            </a:r>
            <a:r>
              <a:rPr lang="en-GB" dirty="0" smtClean="0"/>
              <a:t>their analyses are </a:t>
            </a:r>
            <a:r>
              <a:rPr lang="en-GB" dirty="0"/>
              <a:t>that</a:t>
            </a:r>
          </a:p>
          <a:p>
            <a:pPr>
              <a:buFont typeface="Wingdings" panose="05000000000000000000" pitchFamily="2" charset="2"/>
              <a:buChar char="Ø"/>
            </a:pPr>
            <a:r>
              <a:rPr lang="en-GB" dirty="0"/>
              <a:t>Many 15 year olds are out-of-school</a:t>
            </a:r>
          </a:p>
          <a:p>
            <a:pPr>
              <a:buFont typeface="Wingdings" panose="05000000000000000000" pitchFamily="2" charset="2"/>
              <a:buChar char="Ø"/>
            </a:pPr>
            <a:r>
              <a:rPr lang="en-GB" dirty="0"/>
              <a:t>Those out of school are poorer, mainly rural</a:t>
            </a:r>
          </a:p>
          <a:p>
            <a:pPr>
              <a:buFont typeface="Wingdings" panose="05000000000000000000" pitchFamily="2" charset="2"/>
              <a:buChar char="Ø"/>
            </a:pPr>
            <a:r>
              <a:rPr lang="en-GB" dirty="0"/>
              <a:t>The most disadvantaged are poorest girls</a:t>
            </a:r>
          </a:p>
          <a:p>
            <a:r>
              <a:rPr lang="en-GB" i="1" dirty="0"/>
              <a:t>But there are two VERY important caveats</a:t>
            </a:r>
            <a:r>
              <a:rPr lang="en-GB" dirty="0"/>
              <a:t>…..</a:t>
            </a:r>
          </a:p>
          <a:p>
            <a:endParaRPr lang="en-GB" dirty="0"/>
          </a:p>
        </p:txBody>
      </p:sp>
    </p:spTree>
    <p:extLst>
      <p:ext uri="{BB962C8B-B14F-4D97-AF65-F5344CB8AC3E}">
        <p14:creationId xmlns:p14="http://schemas.microsoft.com/office/powerpoint/2010/main" val="24013108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rmAutofit fontScale="90000"/>
          </a:bodyPr>
          <a:lstStyle/>
          <a:p>
            <a:r>
              <a:rPr lang="en-GB" b="1" dirty="0" smtClean="0"/>
              <a:t>First Caveat: What Counts as Being ‘In’ or ‘Out’ of school</a:t>
            </a:r>
            <a:endParaRPr lang="en-GB" b="1" dirty="0"/>
          </a:p>
        </p:txBody>
      </p:sp>
      <p:sp>
        <p:nvSpPr>
          <p:cNvPr id="3" name="Content Placeholder 2"/>
          <p:cNvSpPr>
            <a:spLocks noGrp="1"/>
          </p:cNvSpPr>
          <p:nvPr>
            <p:ph idx="1"/>
          </p:nvPr>
        </p:nvSpPr>
        <p:spPr>
          <a:xfrm>
            <a:off x="457200" y="1268760"/>
            <a:ext cx="8229600" cy="5400600"/>
          </a:xfrm>
        </p:spPr>
        <p:txBody>
          <a:bodyPr>
            <a:normAutofit fontScale="92500" lnSpcReduction="10000"/>
          </a:bodyPr>
          <a:lstStyle/>
          <a:p>
            <a:pPr>
              <a:lnSpc>
                <a:spcPct val="110000"/>
              </a:lnSpc>
            </a:pPr>
            <a:r>
              <a:rPr lang="en-GB" dirty="0" smtClean="0"/>
              <a:t>The CREATE team has </a:t>
            </a:r>
            <a:r>
              <a:rPr lang="en-GB" dirty="0"/>
              <a:t>developed a model of zones of exclusion from education </a:t>
            </a:r>
            <a:r>
              <a:rPr lang="en-GB" dirty="0" smtClean="0"/>
              <a:t>(</a:t>
            </a:r>
            <a:r>
              <a:rPr lang="en-GB" dirty="0" err="1"/>
              <a:t>Lewin</a:t>
            </a:r>
            <a:r>
              <a:rPr lang="en-GB" dirty="0"/>
              <a:t> 2007a). </a:t>
            </a:r>
            <a:r>
              <a:rPr lang="en-GB" dirty="0" smtClean="0"/>
              <a:t> In </a:t>
            </a:r>
            <a:r>
              <a:rPr lang="en-GB" dirty="0"/>
              <a:t>each </a:t>
            </a:r>
            <a:r>
              <a:rPr lang="en-GB" dirty="0" smtClean="0"/>
              <a:t>zone </a:t>
            </a:r>
            <a:r>
              <a:rPr lang="en-GB" dirty="0"/>
              <a:t>the patterns and causes of exclusion from education are likely to be different. They may also </a:t>
            </a:r>
            <a:r>
              <a:rPr lang="en-GB" dirty="0" smtClean="0"/>
              <a:t>differ </a:t>
            </a:r>
            <a:r>
              <a:rPr lang="en-GB" dirty="0"/>
              <a:t>from community to community. </a:t>
            </a:r>
            <a:endParaRPr lang="en-GB" dirty="0" smtClean="0"/>
          </a:p>
          <a:p>
            <a:r>
              <a:rPr lang="en-GB" dirty="0" smtClean="0"/>
              <a:t>The </a:t>
            </a:r>
            <a:r>
              <a:rPr lang="en-GB" dirty="0"/>
              <a:t>model charts participation by grade and identifies different groups of children of school age that fail to sustain access to basic </a:t>
            </a:r>
            <a:r>
              <a:rPr lang="en-GB" dirty="0" smtClean="0"/>
              <a:t>education</a:t>
            </a:r>
          </a:p>
          <a:p>
            <a:r>
              <a:rPr lang="en-GB" dirty="0" smtClean="0"/>
              <a:t>UIS/UNICEF have developed an alternative version as part of  their Out-Of-School Initiative based on age rather than grade</a:t>
            </a:r>
          </a:p>
          <a:p>
            <a:endParaRPr lang="en-GB" dirty="0"/>
          </a:p>
        </p:txBody>
      </p:sp>
    </p:spTree>
    <p:extLst>
      <p:ext uri="{BB962C8B-B14F-4D97-AF65-F5344CB8AC3E}">
        <p14:creationId xmlns:p14="http://schemas.microsoft.com/office/powerpoint/2010/main" val="3637002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ate-rpc.org/images/zones-of-exc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137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GB" dirty="0" smtClean="0"/>
              <a:t>UNICEF/UIS OOSCI 5DE</a:t>
            </a:r>
            <a:endParaRPr lang="en-GB" dirty="0"/>
          </a:p>
        </p:txBody>
      </p:sp>
      <p:sp>
        <p:nvSpPr>
          <p:cNvPr id="3" name="Content Placeholder 2"/>
          <p:cNvSpPr>
            <a:spLocks noGrp="1"/>
          </p:cNvSpPr>
          <p:nvPr>
            <p:ph idx="1"/>
          </p:nvPr>
        </p:nvSpPr>
        <p:spPr>
          <a:xfrm>
            <a:off x="457200" y="980728"/>
            <a:ext cx="8229600" cy="5760640"/>
          </a:xfrm>
        </p:spPr>
        <p:txBody>
          <a:bodyPr>
            <a:normAutofit fontScale="92500" lnSpcReduction="20000"/>
          </a:bodyPr>
          <a:lstStyle/>
          <a:p>
            <a:pPr marL="0" indent="0">
              <a:buNone/>
            </a:pPr>
            <a:r>
              <a:rPr lang="en-GB" dirty="0" smtClean="0"/>
              <a:t>1. Pre-primary school age children not enrolled in pre-primary or primary.</a:t>
            </a:r>
          </a:p>
          <a:p>
            <a:pPr marL="0" indent="0">
              <a:buNone/>
            </a:pPr>
            <a:r>
              <a:rPr lang="en-GB" dirty="0" smtClean="0"/>
              <a:t>2. Primary school ag</a:t>
            </a:r>
            <a:r>
              <a:rPr lang="en-GB" dirty="0"/>
              <a:t>e </a:t>
            </a:r>
            <a:r>
              <a:rPr lang="en-GB" dirty="0" smtClean="0"/>
              <a:t>children not enrolled in primary nor at a higher level.</a:t>
            </a:r>
          </a:p>
          <a:p>
            <a:pPr marL="0" indent="0">
              <a:buNone/>
            </a:pPr>
            <a:r>
              <a:rPr lang="en-GB" dirty="0" smtClean="0"/>
              <a:t>3. Secondary school age children not enrolled in secondary nor at a higher level.</a:t>
            </a:r>
          </a:p>
          <a:p>
            <a:pPr marL="0" indent="0">
              <a:buNone/>
            </a:pPr>
            <a:r>
              <a:rPr lang="en-GB" dirty="0" smtClean="0"/>
              <a:t>4. Children enrolled in primary school at risk of dropping out.</a:t>
            </a:r>
          </a:p>
          <a:p>
            <a:pPr marL="0" indent="0">
              <a:buNone/>
            </a:pPr>
            <a:r>
              <a:rPr lang="en-GB" dirty="0" smtClean="0"/>
              <a:t>5. Children enrolled in secondary at risk of dropping out.</a:t>
            </a:r>
          </a:p>
          <a:p>
            <a:pPr marL="0" indent="0">
              <a:buNone/>
            </a:pPr>
            <a:endParaRPr lang="en-GB" dirty="0"/>
          </a:p>
          <a:p>
            <a:pPr marL="0" indent="0">
              <a:buNone/>
            </a:pPr>
            <a:r>
              <a:rPr lang="en-GB" dirty="0" smtClean="0"/>
              <a:t>But neither of these approaches provide guidance on how to count, locate or find OoS15yo.</a:t>
            </a:r>
            <a:endParaRPr lang="en-GB" dirty="0"/>
          </a:p>
        </p:txBody>
      </p:sp>
    </p:spTree>
    <p:extLst>
      <p:ext uri="{BB962C8B-B14F-4D97-AF65-F5344CB8AC3E}">
        <p14:creationId xmlns:p14="http://schemas.microsoft.com/office/powerpoint/2010/main" val="34176843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normAutofit/>
          </a:bodyPr>
          <a:lstStyle/>
          <a:p>
            <a:r>
              <a:rPr lang="en-GB" dirty="0" smtClean="0"/>
              <a:t>Schooling and Human Rights </a:t>
            </a:r>
            <a:endParaRPr lang="en-GB" dirty="0"/>
          </a:p>
        </p:txBody>
      </p:sp>
      <p:sp>
        <p:nvSpPr>
          <p:cNvPr id="3" name="Content Placeholder 2"/>
          <p:cNvSpPr>
            <a:spLocks noGrp="1"/>
          </p:cNvSpPr>
          <p:nvPr>
            <p:ph idx="1"/>
          </p:nvPr>
        </p:nvSpPr>
        <p:spPr>
          <a:xfrm>
            <a:off x="457200" y="1124744"/>
            <a:ext cx="8229600" cy="5616624"/>
          </a:xfrm>
        </p:spPr>
        <p:txBody>
          <a:bodyPr>
            <a:normAutofit fontScale="92500" lnSpcReduction="20000"/>
          </a:bodyPr>
          <a:lstStyle/>
          <a:p>
            <a:r>
              <a:rPr lang="en-GB" dirty="0" smtClean="0"/>
              <a:t>Both the UNICEF/UIS initiative and the CREATE model are based on the right of children to a basic education, and so are ‘</a:t>
            </a:r>
            <a:r>
              <a:rPr lang="en-GB" dirty="0"/>
              <a:t>s</a:t>
            </a:r>
            <a:r>
              <a:rPr lang="en-GB" dirty="0" smtClean="0"/>
              <a:t>chool-based’.  </a:t>
            </a:r>
            <a:endParaRPr lang="en-GB" dirty="0"/>
          </a:p>
          <a:p>
            <a:r>
              <a:rPr lang="en-GB" dirty="0" smtClean="0"/>
              <a:t>The term ‘exclusion’ - implying a positive or negative decision by schools is not appropriate for those who drop out for  their own reasons.</a:t>
            </a:r>
          </a:p>
          <a:p>
            <a:r>
              <a:rPr lang="en-GB" dirty="0" smtClean="0"/>
              <a:t>Human rights discourse should frame policy dialogue, but it is not clear </a:t>
            </a:r>
            <a:r>
              <a:rPr lang="en-GB" dirty="0"/>
              <a:t>that they </a:t>
            </a:r>
            <a:r>
              <a:rPr lang="en-GB" dirty="0" smtClean="0"/>
              <a:t>should:</a:t>
            </a:r>
          </a:p>
          <a:p>
            <a:r>
              <a:rPr lang="en-GB" dirty="0" smtClean="0"/>
              <a:t>(a) equate basic education ONLY to school;</a:t>
            </a:r>
          </a:p>
          <a:p>
            <a:r>
              <a:rPr lang="en-GB" dirty="0" smtClean="0"/>
              <a:t>(b) over-ride individual choice to </a:t>
            </a:r>
            <a:r>
              <a:rPr lang="en-GB" dirty="0"/>
              <a:t>leave after primary </a:t>
            </a:r>
            <a:r>
              <a:rPr lang="en-GB" dirty="0" smtClean="0"/>
              <a:t>school (as happens, e.g. in Cambodia); </a:t>
            </a:r>
          </a:p>
          <a:p>
            <a:r>
              <a:rPr lang="en-GB" dirty="0" smtClean="0"/>
              <a:t>(c) determine empirical investigation of how many and which groups are out of school.</a:t>
            </a:r>
            <a:endParaRPr lang="en-GB" dirty="0"/>
          </a:p>
        </p:txBody>
      </p:sp>
    </p:spTree>
    <p:extLst>
      <p:ext uri="{BB962C8B-B14F-4D97-AF65-F5344CB8AC3E}">
        <p14:creationId xmlns:p14="http://schemas.microsoft.com/office/powerpoint/2010/main" val="424402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71600" y="3302496"/>
            <a:ext cx="7632848" cy="1998712"/>
          </a:xfrm>
          <a:prstGeom prst="rect">
            <a:avLst/>
          </a:prstGeom>
          <a:noFill/>
          <a:ln w="12700">
            <a:noFill/>
            <a:miter lim="800000"/>
            <a:headEnd/>
            <a:tailEnd/>
          </a:ln>
        </p:spPr>
        <p:txBody>
          <a:bodyPr lIns="90488" tIns="44450" rIns="90488" bIns="44450" anchor="ctr"/>
          <a:lstStyle/>
          <a:p>
            <a:pPr algn="ctr">
              <a:defRPr/>
            </a:pPr>
            <a:r>
              <a:rPr lang="en-GB" sz="2800" b="1" dirty="0" smtClean="0">
                <a:solidFill>
                  <a:srgbClr val="FFFFFF"/>
                </a:solidFill>
              </a:rPr>
              <a:t>PISA for Development</a:t>
            </a:r>
            <a:endParaRPr lang="en-GB" sz="3600" dirty="0" smtClean="0">
              <a:solidFill>
                <a:srgbClr val="FFFFFF"/>
              </a:solidFill>
            </a:endParaRPr>
          </a:p>
          <a:p>
            <a:pPr algn="ctr">
              <a:defRPr/>
            </a:pPr>
            <a:endParaRPr lang="en-GB" sz="3600" dirty="0" smtClean="0">
              <a:solidFill>
                <a:srgbClr val="FFFFFF"/>
              </a:solidFill>
            </a:endParaRPr>
          </a:p>
          <a:p>
            <a:pPr algn="ctr">
              <a:defRPr/>
            </a:pPr>
            <a:r>
              <a:rPr lang="en-GB" sz="3600" b="1" dirty="0" smtClean="0">
                <a:solidFill>
                  <a:srgbClr val="FFFF00"/>
                </a:solidFill>
              </a:rPr>
              <a:t>1</a:t>
            </a:r>
            <a:r>
              <a:rPr lang="en-GB" sz="3600" b="1" baseline="30000" dirty="0" smtClean="0">
                <a:solidFill>
                  <a:srgbClr val="FFFF00"/>
                </a:solidFill>
              </a:rPr>
              <a:t>st</a:t>
            </a:r>
            <a:r>
              <a:rPr lang="en-GB" sz="3600" b="1" dirty="0" smtClean="0">
                <a:solidFill>
                  <a:srgbClr val="FFFF00"/>
                </a:solidFill>
              </a:rPr>
              <a:t> International Advisory Group Meeting</a:t>
            </a:r>
          </a:p>
          <a:p>
            <a:pPr algn="ctr">
              <a:defRPr/>
            </a:pPr>
            <a:endParaRPr lang="es-MX" b="1" dirty="0" smtClean="0">
              <a:solidFill>
                <a:srgbClr val="FFFF00"/>
              </a:solidFill>
            </a:endParaRPr>
          </a:p>
          <a:p>
            <a:pPr algn="ctr">
              <a:defRPr/>
            </a:pPr>
            <a:endParaRPr lang="es-MX" b="1" dirty="0" smtClean="0">
              <a:solidFill>
                <a:srgbClr val="FFFF00"/>
              </a:solidFill>
              <a:latin typeface="Arial"/>
            </a:endParaRPr>
          </a:p>
          <a:p>
            <a:pPr algn="ctr">
              <a:defRPr/>
            </a:pPr>
            <a:endParaRPr lang="es-MX" sz="1600" dirty="0" smtClean="0">
              <a:solidFill>
                <a:srgbClr val="FFFF00"/>
              </a:solidFill>
              <a:latin typeface="Arial"/>
            </a:endParaRPr>
          </a:p>
          <a:p>
            <a:pPr algn="ctr">
              <a:defRPr/>
            </a:pPr>
            <a:r>
              <a:rPr lang="en-GB" sz="2400" b="1" dirty="0" smtClean="0">
                <a:solidFill>
                  <a:prstClr val="white"/>
                </a:solidFill>
                <a:latin typeface="Arial"/>
              </a:rPr>
              <a:t>Terms of Reference for the IAG</a:t>
            </a:r>
          </a:p>
          <a:p>
            <a:pPr algn="ctr">
              <a:defRPr/>
            </a:pPr>
            <a:r>
              <a:rPr lang="en-GB" dirty="0" smtClean="0">
                <a:solidFill>
                  <a:prstClr val="white"/>
                </a:solidFill>
                <a:latin typeface="Arial"/>
              </a:rPr>
              <a:t>27 – 28 May 2014</a:t>
            </a:r>
          </a:p>
          <a:p>
            <a:pPr algn="ctr">
              <a:defRPr/>
            </a:pPr>
            <a:r>
              <a:rPr lang="en-GB" dirty="0" smtClean="0">
                <a:solidFill>
                  <a:prstClr val="white"/>
                </a:solidFill>
                <a:latin typeface="Arial"/>
              </a:rPr>
              <a:t>Paris, France </a:t>
            </a:r>
          </a:p>
          <a:p>
            <a:pPr algn="ctr">
              <a:defRPr/>
            </a:pPr>
            <a:endParaRPr lang="en-GB" dirty="0" smtClean="0">
              <a:solidFill>
                <a:srgbClr val="727272"/>
              </a:solidFill>
              <a:latin typeface="Arial"/>
            </a:endParaRPr>
          </a:p>
          <a:p>
            <a:pPr algn="ctr">
              <a:defRPr/>
            </a:pPr>
            <a:endParaRPr lang="en-GB" sz="1600" dirty="0" smtClean="0">
              <a:solidFill>
                <a:prstClr val="white"/>
              </a:solidFill>
              <a:latin typeface="Arial"/>
            </a:endParaRPr>
          </a:p>
          <a:p>
            <a:pPr algn="ctr">
              <a:defRPr/>
            </a:pPr>
            <a:r>
              <a:rPr lang="en-GB" sz="1600" dirty="0" smtClean="0">
                <a:solidFill>
                  <a:prstClr val="white"/>
                </a:solidFill>
                <a:latin typeface="Arial"/>
              </a:rPr>
              <a:t>EDU/DCD</a:t>
            </a:r>
          </a:p>
          <a:p>
            <a:pPr algn="ctr">
              <a:defRPr/>
            </a:pPr>
            <a:endParaRPr lang="en-GB" sz="4000" dirty="0">
              <a:solidFill>
                <a:srgbClr val="FFFFFF"/>
              </a:solidFill>
              <a:latin typeface="Arial"/>
            </a:endParaRPr>
          </a:p>
        </p:txBody>
      </p:sp>
    </p:spTree>
    <p:extLst>
      <p:ext uri="{BB962C8B-B14F-4D97-AF65-F5344CB8AC3E}">
        <p14:creationId xmlns:p14="http://schemas.microsoft.com/office/powerpoint/2010/main" val="414249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2/3*#ppt_w"/>
                                          </p:val>
                                        </p:tav>
                                        <p:tav tm="100000">
                                          <p:val>
                                            <p:strVal val="#ppt_w"/>
                                          </p:val>
                                        </p:tav>
                                      </p:tavLst>
                                    </p:anim>
                                    <p:anim calcmode="lin" valueType="num">
                                      <p:cBhvr>
                                        <p:cTn id="8" dur="5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fontScale="90000"/>
          </a:bodyPr>
          <a:lstStyle/>
          <a:p>
            <a:r>
              <a:rPr lang="en-GB" b="1" dirty="0" smtClean="0"/>
              <a:t>Second Caveat: Groups Omitted or Systematically  Uncounted in Household Survey Data (A)</a:t>
            </a:r>
            <a:endParaRPr lang="en-GB" dirty="0"/>
          </a:p>
        </p:txBody>
      </p:sp>
      <p:sp>
        <p:nvSpPr>
          <p:cNvPr id="3" name="Content Placeholder 2"/>
          <p:cNvSpPr>
            <a:spLocks noGrp="1"/>
          </p:cNvSpPr>
          <p:nvPr>
            <p:ph idx="1"/>
          </p:nvPr>
        </p:nvSpPr>
        <p:spPr>
          <a:xfrm>
            <a:off x="457200" y="1844824"/>
            <a:ext cx="8363272" cy="5013176"/>
          </a:xfrm>
        </p:spPr>
        <p:txBody>
          <a:bodyPr>
            <a:normAutofit fontScale="92500" lnSpcReduction="10000"/>
          </a:bodyPr>
          <a:lstStyle/>
          <a:p>
            <a:r>
              <a:rPr lang="en-GB" dirty="0" smtClean="0"/>
              <a:t>The natural implication of testing samples of </a:t>
            </a:r>
            <a:r>
              <a:rPr lang="en-GB" i="1" dirty="0" smtClean="0"/>
              <a:t>all</a:t>
            </a:r>
            <a:r>
              <a:rPr lang="en-GB" dirty="0" smtClean="0"/>
              <a:t> 15yo – including OoS15yo – is that national estimates could be made for </a:t>
            </a:r>
            <a:r>
              <a:rPr lang="en-GB" i="1" dirty="0" smtClean="0"/>
              <a:t>all</a:t>
            </a:r>
            <a:r>
              <a:rPr lang="en-GB" dirty="0" smtClean="0"/>
              <a:t> children. </a:t>
            </a:r>
          </a:p>
          <a:p>
            <a:r>
              <a:rPr lang="en-GB" dirty="0" smtClean="0"/>
              <a:t>This means that, at least approximately, we have to estimate numbers and distribution of OoS15yo.</a:t>
            </a:r>
          </a:p>
          <a:p>
            <a:r>
              <a:rPr lang="en-GB" dirty="0" smtClean="0"/>
              <a:t>But most </a:t>
            </a:r>
            <a:r>
              <a:rPr lang="en-GB" dirty="0"/>
              <a:t>data come from household surveys which are not appropriate for capturing information on the </a:t>
            </a:r>
            <a:r>
              <a:rPr lang="en-GB" dirty="0" smtClean="0"/>
              <a:t>marginalised/most vulnerable.</a:t>
            </a:r>
            <a:endParaRPr lang="en-GB" dirty="0"/>
          </a:p>
          <a:p>
            <a:r>
              <a:rPr lang="en-GB" dirty="0"/>
              <a:t>By </a:t>
            </a:r>
            <a:r>
              <a:rPr lang="en-GB" i="1" dirty="0"/>
              <a:t>design</a:t>
            </a:r>
            <a:r>
              <a:rPr lang="en-GB" dirty="0"/>
              <a:t>, they </a:t>
            </a:r>
            <a:r>
              <a:rPr lang="en-GB" i="1" dirty="0">
                <a:solidFill>
                  <a:srgbClr val="002060"/>
                </a:solidFill>
              </a:rPr>
              <a:t>exclude</a:t>
            </a:r>
            <a:r>
              <a:rPr lang="en-GB" dirty="0"/>
              <a:t> the homeless, those in institutions (hospitals, prisons, refugee camps), the mobile (nomads/pastoralists/ travellers</a:t>
            </a:r>
            <a:r>
              <a:rPr lang="en-GB" dirty="0" smtClean="0"/>
              <a:t>).</a:t>
            </a:r>
            <a:endParaRPr lang="en-GB" dirty="0"/>
          </a:p>
          <a:p>
            <a:endParaRPr lang="en-GB" dirty="0"/>
          </a:p>
        </p:txBody>
      </p:sp>
    </p:spTree>
    <p:extLst>
      <p:ext uri="{BB962C8B-B14F-4D97-AF65-F5344CB8AC3E}">
        <p14:creationId xmlns:p14="http://schemas.microsoft.com/office/powerpoint/2010/main" val="5811708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b="1" dirty="0"/>
              <a:t>Groups Omitted or Systematically  Uncounted in Survey Data </a:t>
            </a:r>
            <a:r>
              <a:rPr lang="en-GB" b="1" dirty="0" smtClean="0"/>
              <a:t>(B)</a:t>
            </a:r>
            <a:endParaRPr lang="en-GB" b="1" dirty="0"/>
          </a:p>
        </p:txBody>
      </p:sp>
      <p:sp>
        <p:nvSpPr>
          <p:cNvPr id="3" name="Content Placeholder 2"/>
          <p:cNvSpPr>
            <a:spLocks noGrp="1"/>
          </p:cNvSpPr>
          <p:nvPr>
            <p:ph idx="1"/>
          </p:nvPr>
        </p:nvSpPr>
        <p:spPr>
          <a:xfrm>
            <a:off x="323528" y="1496541"/>
            <a:ext cx="8229600" cy="5361459"/>
          </a:xfrm>
        </p:spPr>
        <p:txBody>
          <a:bodyPr>
            <a:normAutofit fontScale="92500" lnSpcReduction="10000"/>
          </a:bodyPr>
          <a:lstStyle/>
          <a:p>
            <a:r>
              <a:rPr lang="en-GB" dirty="0"/>
              <a:t>In </a:t>
            </a:r>
            <a:r>
              <a:rPr lang="en-GB" i="1" dirty="0"/>
              <a:t>practice</a:t>
            </a:r>
            <a:r>
              <a:rPr lang="en-GB" dirty="0"/>
              <a:t>, they </a:t>
            </a:r>
            <a:r>
              <a:rPr lang="en-GB" i="1" dirty="0">
                <a:solidFill>
                  <a:srgbClr val="002060"/>
                </a:solidFill>
              </a:rPr>
              <a:t>tend to exclude </a:t>
            </a:r>
            <a:r>
              <a:rPr lang="en-GB" dirty="0"/>
              <a:t>those in fragile, disjointed households, those in urban slums and those in insecure </a:t>
            </a:r>
            <a:r>
              <a:rPr lang="en-GB" dirty="0" smtClean="0"/>
              <a:t>areas*</a:t>
            </a:r>
            <a:endParaRPr lang="en-GB" dirty="0"/>
          </a:p>
          <a:p>
            <a:r>
              <a:rPr lang="en-GB" dirty="0" smtClean="0"/>
              <a:t>Those </a:t>
            </a:r>
            <a:r>
              <a:rPr lang="en-GB" dirty="0"/>
              <a:t>six categories constitute a pretty good ostensive definition of the poorest of the poor</a:t>
            </a:r>
          </a:p>
          <a:p>
            <a:r>
              <a:rPr lang="en-GB" dirty="0" smtClean="0"/>
              <a:t>There are two other groups of adults and children who may be ‘hidden’ in households:</a:t>
            </a:r>
          </a:p>
          <a:p>
            <a:pPr lvl="1">
              <a:buFont typeface="Wingdings" panose="05000000000000000000" pitchFamily="2" charset="2"/>
              <a:buChar char="Ø"/>
            </a:pPr>
            <a:r>
              <a:rPr lang="en-GB" sz="3200" dirty="0" smtClean="0"/>
              <a:t>Those who are illegally resident</a:t>
            </a:r>
          </a:p>
          <a:p>
            <a:pPr lvl="1">
              <a:buFont typeface="Wingdings" panose="05000000000000000000" pitchFamily="2" charset="2"/>
              <a:buChar char="Ø"/>
            </a:pPr>
            <a:r>
              <a:rPr lang="en-GB" sz="3200" dirty="0" smtClean="0"/>
              <a:t>Those who suffer discrimination e.g. disabled</a:t>
            </a:r>
          </a:p>
          <a:p>
            <a:endParaRPr lang="en-GB" dirty="0"/>
          </a:p>
          <a:p>
            <a:pPr marL="0" indent="0">
              <a:buNone/>
            </a:pPr>
            <a:r>
              <a:rPr lang="en-GB" dirty="0" smtClean="0"/>
              <a:t>*</a:t>
            </a:r>
            <a:r>
              <a:rPr lang="en-GB" sz="3000" dirty="0" smtClean="0"/>
              <a:t>This will </a:t>
            </a:r>
            <a:r>
              <a:rPr lang="en-GB" sz="3000" dirty="0"/>
              <a:t>also be a problem for in-school assessment</a:t>
            </a:r>
          </a:p>
          <a:p>
            <a:endParaRPr lang="en-GB" dirty="0"/>
          </a:p>
        </p:txBody>
      </p:sp>
    </p:spTree>
    <p:extLst>
      <p:ext uri="{BB962C8B-B14F-4D97-AF65-F5344CB8AC3E}">
        <p14:creationId xmlns:p14="http://schemas.microsoft.com/office/powerpoint/2010/main" val="18617811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dirty="0" smtClean="0"/>
              <a:t>Household Survey Sample Design</a:t>
            </a:r>
            <a:endParaRPr lang="en-GB" b="1" dirty="0"/>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r>
              <a:rPr lang="en-GB" dirty="0" smtClean="0"/>
              <a:t>My </a:t>
            </a:r>
            <a:r>
              <a:rPr lang="en-GB" dirty="0"/>
              <a:t>estimate (Carr-Hill, Compare, 2012) doubles the number </a:t>
            </a:r>
            <a:r>
              <a:rPr lang="en-GB" dirty="0" err="1"/>
              <a:t>OoS</a:t>
            </a:r>
            <a:r>
              <a:rPr lang="en-GB" dirty="0"/>
              <a:t>, based on the exclusion of between 300-500 million from the sampling frames of </a:t>
            </a:r>
            <a:r>
              <a:rPr lang="en-GB" dirty="0" smtClean="0"/>
              <a:t>standardised household surveys </a:t>
            </a:r>
            <a:r>
              <a:rPr lang="en-GB" dirty="0"/>
              <a:t>(Carr-Hill, World Development, </a:t>
            </a:r>
            <a:r>
              <a:rPr lang="en-GB" dirty="0" smtClean="0"/>
              <a:t>2013) </a:t>
            </a:r>
          </a:p>
          <a:p>
            <a:r>
              <a:rPr lang="en-GB" dirty="0" smtClean="0"/>
              <a:t>In addition, the </a:t>
            </a:r>
            <a:r>
              <a:rPr lang="en-GB" dirty="0"/>
              <a:t>sample designs of DHS/MICS is based on cluster samples, based in turn on </a:t>
            </a:r>
            <a:r>
              <a:rPr lang="en-GB" dirty="0" smtClean="0"/>
              <a:t>geographical population </a:t>
            </a:r>
            <a:r>
              <a:rPr lang="en-GB" dirty="0"/>
              <a:t>estimates. But even in non-nomadic societies, there can be substantial movement between rural areas because of land degradation which means that the sampling frames </a:t>
            </a:r>
            <a:r>
              <a:rPr lang="en-GB" dirty="0" smtClean="0"/>
              <a:t>may miss </a:t>
            </a:r>
            <a:r>
              <a:rPr lang="en-GB" dirty="0"/>
              <a:t>the </a:t>
            </a:r>
            <a:r>
              <a:rPr lang="en-GB" dirty="0" smtClean="0"/>
              <a:t>poorest</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1061133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dirty="0" smtClean="0"/>
              <a:t>SUMMARY</a:t>
            </a:r>
            <a:endParaRPr lang="en-GB" dirty="0"/>
          </a:p>
        </p:txBody>
      </p:sp>
      <p:sp>
        <p:nvSpPr>
          <p:cNvPr id="3" name="Content Placeholder 2"/>
          <p:cNvSpPr>
            <a:spLocks noGrp="1"/>
          </p:cNvSpPr>
          <p:nvPr>
            <p:ph idx="1"/>
          </p:nvPr>
        </p:nvSpPr>
        <p:spPr>
          <a:xfrm>
            <a:off x="457200" y="764704"/>
            <a:ext cx="8229600" cy="5361459"/>
          </a:xfrm>
        </p:spPr>
        <p:txBody>
          <a:bodyPr>
            <a:normAutofit fontScale="92500" lnSpcReduction="10000"/>
          </a:bodyPr>
          <a:lstStyle/>
          <a:p>
            <a:pPr marL="0" indent="0">
              <a:buNone/>
            </a:pPr>
            <a:r>
              <a:rPr lang="en-GB" dirty="0" smtClean="0"/>
              <a:t>1. Analysis of data shows: many 15yo are actually in primary school; OoS15y are poorer mainly rural; poorest rural girls are most disadvantaged</a:t>
            </a:r>
          </a:p>
          <a:p>
            <a:pPr marL="0" indent="0">
              <a:buNone/>
            </a:pPr>
            <a:r>
              <a:rPr lang="en-GB" dirty="0" smtClean="0"/>
              <a:t>2. All forms of organised NFE  education should be included in the definition.  Pilot countries need to develop a comprehensive catalogue</a:t>
            </a:r>
          </a:p>
          <a:p>
            <a:pPr marL="0" indent="0">
              <a:buNone/>
            </a:pPr>
            <a:r>
              <a:rPr lang="en-GB" dirty="0" smtClean="0"/>
              <a:t>3. Survey findings are taken as accurate estimates when they are in fact biased under-estimates of the marginalised and vulnerable</a:t>
            </a:r>
          </a:p>
          <a:p>
            <a:pPr marL="0" indent="0">
              <a:buNone/>
            </a:pPr>
            <a:r>
              <a:rPr lang="en-GB" dirty="0" smtClean="0"/>
              <a:t>4. OoS15y should be seen as a population sub-group not as being solely defined </a:t>
            </a:r>
            <a:r>
              <a:rPr lang="en-GB" dirty="0"/>
              <a:t>in </a:t>
            </a:r>
            <a:r>
              <a:rPr lang="en-GB" dirty="0" smtClean="0"/>
              <a:t>terms of their relation to  school</a:t>
            </a:r>
            <a:endParaRPr lang="en-GB" dirty="0"/>
          </a:p>
        </p:txBody>
      </p:sp>
    </p:spTree>
    <p:extLst>
      <p:ext uri="{BB962C8B-B14F-4D97-AF65-F5344CB8AC3E}">
        <p14:creationId xmlns:p14="http://schemas.microsoft.com/office/powerpoint/2010/main" val="12275340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5400" b="1" dirty="0" smtClean="0">
                <a:solidFill>
                  <a:srgbClr val="00B050"/>
                </a:solidFill>
              </a:rPr>
              <a:t>ISSUES AND POSSIBLE SOLUTIONS</a:t>
            </a:r>
            <a:endParaRPr lang="en-GB" sz="5400" b="1" dirty="0">
              <a:solidFill>
                <a:srgbClr val="00B050"/>
              </a:solidFill>
            </a:endParaRPr>
          </a:p>
        </p:txBody>
      </p:sp>
    </p:spTree>
    <p:extLst>
      <p:ext uri="{BB962C8B-B14F-4D97-AF65-F5344CB8AC3E}">
        <p14:creationId xmlns:p14="http://schemas.microsoft.com/office/powerpoint/2010/main" val="3379131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07"/>
            <a:ext cx="8229600" cy="1143000"/>
          </a:xfrm>
        </p:spPr>
        <p:txBody>
          <a:bodyPr/>
          <a:lstStyle/>
          <a:p>
            <a:r>
              <a:rPr lang="en-GB" b="1" dirty="0" smtClean="0"/>
              <a:t>COUNTIN</a:t>
            </a:r>
            <a:r>
              <a:rPr lang="en-GB" b="1" dirty="0"/>
              <a:t>G AND </a:t>
            </a:r>
            <a:r>
              <a:rPr lang="en-GB" b="1" dirty="0" smtClean="0"/>
              <a:t>LOCATING</a:t>
            </a:r>
            <a:endParaRPr lang="en-GB" b="1" dirty="0"/>
          </a:p>
        </p:txBody>
      </p:sp>
      <p:sp>
        <p:nvSpPr>
          <p:cNvPr id="3" name="Content Placeholder 2"/>
          <p:cNvSpPr>
            <a:spLocks noGrp="1"/>
          </p:cNvSpPr>
          <p:nvPr>
            <p:ph idx="1"/>
          </p:nvPr>
        </p:nvSpPr>
        <p:spPr>
          <a:xfrm>
            <a:off x="457200" y="908720"/>
            <a:ext cx="8229600" cy="5688632"/>
          </a:xfrm>
        </p:spPr>
        <p:txBody>
          <a:bodyPr>
            <a:normAutofit fontScale="92500"/>
          </a:bodyPr>
          <a:lstStyle/>
          <a:p>
            <a:r>
              <a:rPr lang="en-GB" b="1" dirty="0">
                <a:solidFill>
                  <a:srgbClr val="FF0000"/>
                </a:solidFill>
              </a:rPr>
              <a:t>DO NOT START AT THE SCHOOL GATES</a:t>
            </a:r>
          </a:p>
          <a:p>
            <a:r>
              <a:rPr lang="en-GB" dirty="0"/>
              <a:t>Those </a:t>
            </a:r>
            <a:r>
              <a:rPr lang="en-GB" dirty="0" smtClean="0"/>
              <a:t>OOS15yo </a:t>
            </a:r>
            <a:r>
              <a:rPr lang="en-GB" dirty="0"/>
              <a:t>are there possibly to sell, possibly to meet a boyfriend/ girlfriend, possibly to meet a younger brother or sister but </a:t>
            </a:r>
            <a:r>
              <a:rPr lang="en-GB" i="1" dirty="0"/>
              <a:t>NOT to constitute a sampling frame for PISA</a:t>
            </a:r>
          </a:p>
          <a:p>
            <a:r>
              <a:rPr lang="en-GB" dirty="0"/>
              <a:t>The basic problem for estimating their numbers is that the age-specific population estimates in many of these countries are very </a:t>
            </a:r>
            <a:r>
              <a:rPr lang="en-GB" dirty="0" smtClean="0"/>
              <a:t>suspect</a:t>
            </a:r>
          </a:p>
          <a:p>
            <a:r>
              <a:rPr lang="en-GB" dirty="0"/>
              <a:t>Most of the marginalised in the countries around the table will be found among the isolated rural </a:t>
            </a:r>
            <a:r>
              <a:rPr lang="en-GB" dirty="0" smtClean="0"/>
              <a:t>poor and </a:t>
            </a:r>
            <a:r>
              <a:rPr lang="en-GB" dirty="0"/>
              <a:t>informal settlements/ urban slums</a:t>
            </a:r>
          </a:p>
          <a:p>
            <a:endParaRPr lang="en-GB" dirty="0"/>
          </a:p>
        </p:txBody>
      </p:sp>
    </p:spTree>
    <p:extLst>
      <p:ext uri="{BB962C8B-B14F-4D97-AF65-F5344CB8AC3E}">
        <p14:creationId xmlns:p14="http://schemas.microsoft.com/office/powerpoint/2010/main" val="24744090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980728"/>
          </a:xfrm>
        </p:spPr>
        <p:txBody>
          <a:bodyPr>
            <a:normAutofit fontScale="90000"/>
          </a:bodyPr>
          <a:lstStyle/>
          <a:p>
            <a:r>
              <a:rPr lang="en-GB" b="1" dirty="0" smtClean="0"/>
              <a:t>Initial Guidance </a:t>
            </a:r>
            <a:r>
              <a:rPr lang="en-GB" b="1" dirty="0"/>
              <a:t>on Defining </a:t>
            </a:r>
            <a:r>
              <a:rPr lang="en-GB" b="1" dirty="0" smtClean="0"/>
              <a:t>OoS15y (A)</a:t>
            </a:r>
            <a:endParaRPr lang="en-GB" b="1" dirty="0"/>
          </a:p>
        </p:txBody>
      </p:sp>
      <p:sp>
        <p:nvSpPr>
          <p:cNvPr id="3" name="Content Placeholder 2"/>
          <p:cNvSpPr>
            <a:spLocks noGrp="1"/>
          </p:cNvSpPr>
          <p:nvPr>
            <p:ph idx="1"/>
          </p:nvPr>
        </p:nvSpPr>
        <p:spPr>
          <a:xfrm>
            <a:off x="457200" y="908720"/>
            <a:ext cx="8229600" cy="5217443"/>
          </a:xfrm>
        </p:spPr>
        <p:txBody>
          <a:bodyPr>
            <a:normAutofit/>
          </a:bodyPr>
          <a:lstStyle/>
          <a:p>
            <a:r>
              <a:rPr lang="en-GB" dirty="0" smtClean="0"/>
              <a:t>How Out-Of-School children are defined in each country directly impacts the overall count of OoS15y, who to target and where to find them, and the strategy/incentives to achieve a cost-effective response rate.</a:t>
            </a:r>
          </a:p>
          <a:p>
            <a:r>
              <a:rPr lang="en-GB" dirty="0" smtClean="0"/>
              <a:t>There are multiple and conflicting estimates of the number and share of </a:t>
            </a:r>
            <a:r>
              <a:rPr lang="en-GB" dirty="0" err="1" smtClean="0"/>
              <a:t>OoS</a:t>
            </a:r>
            <a:r>
              <a:rPr lang="en-GB" dirty="0" smtClean="0"/>
              <a:t> children</a:t>
            </a:r>
          </a:p>
          <a:p>
            <a:r>
              <a:rPr lang="en-GB" dirty="0" smtClean="0"/>
              <a:t>There has to be an agreement on how to treat 15yo where the compulsory age range does not include 15yo.  </a:t>
            </a:r>
            <a:endParaRPr lang="en-GB" dirty="0"/>
          </a:p>
        </p:txBody>
      </p:sp>
    </p:spTree>
    <p:extLst>
      <p:ext uri="{BB962C8B-B14F-4D97-AF65-F5344CB8AC3E}">
        <p14:creationId xmlns:p14="http://schemas.microsoft.com/office/powerpoint/2010/main" val="18008293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792088"/>
          </a:xfrm>
        </p:spPr>
        <p:txBody>
          <a:bodyPr>
            <a:normAutofit fontScale="90000"/>
          </a:bodyPr>
          <a:lstStyle/>
          <a:p>
            <a:r>
              <a:rPr lang="en-GB" b="1" dirty="0"/>
              <a:t>Initial Guidance on Defining OoS15y </a:t>
            </a:r>
            <a:r>
              <a:rPr lang="en-GB" b="1" dirty="0" smtClean="0"/>
              <a:t>(B)</a:t>
            </a:r>
            <a:endParaRPr lang="en-GB" dirty="0"/>
          </a:p>
        </p:txBody>
      </p:sp>
      <p:sp>
        <p:nvSpPr>
          <p:cNvPr id="3" name="Content Placeholder 2"/>
          <p:cNvSpPr>
            <a:spLocks noGrp="1"/>
          </p:cNvSpPr>
          <p:nvPr>
            <p:ph idx="1"/>
          </p:nvPr>
        </p:nvSpPr>
        <p:spPr>
          <a:xfrm>
            <a:off x="346360" y="908720"/>
            <a:ext cx="8229600" cy="5616624"/>
          </a:xfrm>
        </p:spPr>
        <p:txBody>
          <a:bodyPr>
            <a:normAutofit fontScale="92500" lnSpcReduction="10000"/>
          </a:bodyPr>
          <a:lstStyle/>
          <a:p>
            <a:pPr marL="0" indent="0">
              <a:buNone/>
            </a:pPr>
            <a:r>
              <a:rPr lang="en-GB" dirty="0" smtClean="0"/>
              <a:t>There </a:t>
            </a:r>
            <a:r>
              <a:rPr lang="en-GB" dirty="0"/>
              <a:t>have to be at least </a:t>
            </a:r>
            <a:r>
              <a:rPr lang="en-GB" dirty="0" smtClean="0"/>
              <a:t>three modifications to the standard PISA procedures:</a:t>
            </a:r>
            <a:endParaRPr lang="en-GB" dirty="0"/>
          </a:p>
          <a:p>
            <a:pPr>
              <a:buFont typeface="Wingdings" panose="05000000000000000000" pitchFamily="2" charset="2"/>
              <a:buChar char="Ø"/>
            </a:pPr>
            <a:r>
              <a:rPr lang="en-GB" dirty="0"/>
              <a:t>f</a:t>
            </a:r>
            <a:r>
              <a:rPr lang="en-GB" dirty="0" smtClean="0"/>
              <a:t>irst, compile a comprehensive catalogues of NFE which will count as equivalent </a:t>
            </a:r>
            <a:r>
              <a:rPr lang="en-GB" dirty="0"/>
              <a:t>to </a:t>
            </a:r>
            <a:r>
              <a:rPr lang="en-GB" dirty="0" smtClean="0"/>
              <a:t>‘school’;</a:t>
            </a:r>
          </a:p>
          <a:p>
            <a:pPr>
              <a:buFont typeface="Wingdings" panose="05000000000000000000" pitchFamily="2" charset="2"/>
              <a:buChar char="Ø"/>
            </a:pPr>
            <a:r>
              <a:rPr lang="en-GB" dirty="0"/>
              <a:t>s</a:t>
            </a:r>
            <a:r>
              <a:rPr lang="en-GB" dirty="0" smtClean="0"/>
              <a:t>econd, report </a:t>
            </a:r>
            <a:r>
              <a:rPr lang="en-GB" dirty="0"/>
              <a:t>results for in-school </a:t>
            </a:r>
            <a:r>
              <a:rPr lang="en-GB" dirty="0" smtClean="0"/>
              <a:t>15yos according to grade and OoS15yo according to highest grade level achieved or attained;</a:t>
            </a:r>
          </a:p>
          <a:p>
            <a:pPr>
              <a:buFont typeface="Wingdings" panose="05000000000000000000" pitchFamily="2" charset="2"/>
              <a:buChar char="Ø"/>
            </a:pPr>
            <a:r>
              <a:rPr lang="en-GB" dirty="0" smtClean="0"/>
              <a:t>third, some 15yos may be registered in a school but not actually attending (at least on the day of an interview); there will have to be an agreed set of criteria for allocating such respondents as ‘in-school’ or ‘out-of-school’.</a:t>
            </a:r>
            <a:endParaRPr lang="en-GB" dirty="0"/>
          </a:p>
          <a:p>
            <a:endParaRPr lang="en-GB" dirty="0"/>
          </a:p>
        </p:txBody>
      </p:sp>
    </p:spTree>
    <p:extLst>
      <p:ext uri="{BB962C8B-B14F-4D97-AF65-F5344CB8AC3E}">
        <p14:creationId xmlns:p14="http://schemas.microsoft.com/office/powerpoint/2010/main" val="19504398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5543442"/>
              </p:ext>
            </p:extLst>
          </p:nvPr>
        </p:nvGraphicFramePr>
        <p:xfrm>
          <a:off x="179512" y="275861"/>
          <a:ext cx="8840134" cy="5792770"/>
        </p:xfrm>
        <a:graphic>
          <a:graphicData uri="http://schemas.openxmlformats.org/drawingml/2006/table">
            <a:tbl>
              <a:tblPr firstRow="1" firstCol="1" bandRow="1">
                <a:tableStyleId>{5C22544A-7EE6-4342-B048-85BDC9FD1C3A}</a:tableStyleId>
              </a:tblPr>
              <a:tblGrid>
                <a:gridCol w="4032448"/>
                <a:gridCol w="4807686"/>
              </a:tblGrid>
              <a:tr h="780497">
                <a:tc gridSpan="2">
                  <a:txBody>
                    <a:bodyPr/>
                    <a:lstStyle/>
                    <a:p>
                      <a:pPr algn="ctr">
                        <a:lnSpc>
                          <a:spcPct val="115000"/>
                        </a:lnSpc>
                        <a:spcAft>
                          <a:spcPts val="0"/>
                        </a:spcAft>
                      </a:pPr>
                      <a:r>
                        <a:rPr lang="en-GB" sz="3600" dirty="0">
                          <a:effectLst/>
                        </a:rPr>
                        <a:t>COUNTING AND LOCATING</a:t>
                      </a:r>
                      <a:endParaRPr lang="en-GB" sz="3600" dirty="0">
                        <a:effectLst/>
                        <a:latin typeface="Calibri"/>
                        <a:ea typeface="Calibri"/>
                        <a:cs typeface="Times New Roman"/>
                      </a:endParaRPr>
                    </a:p>
                  </a:txBody>
                  <a:tcPr marL="68580" marR="68580" marT="0" marB="0"/>
                </a:tc>
                <a:tc hMerge="1">
                  <a:txBody>
                    <a:bodyPr/>
                    <a:lstStyle/>
                    <a:p>
                      <a:endParaRPr lang="en-GB"/>
                    </a:p>
                  </a:txBody>
                  <a:tcPr/>
                </a:tc>
              </a:tr>
              <a:tr h="669120">
                <a:tc>
                  <a:txBody>
                    <a:bodyPr/>
                    <a:lstStyle/>
                    <a:p>
                      <a:pPr>
                        <a:lnSpc>
                          <a:spcPct val="115000"/>
                        </a:lnSpc>
                        <a:spcAft>
                          <a:spcPts val="0"/>
                        </a:spcAft>
                      </a:pPr>
                      <a:r>
                        <a:rPr lang="en-GB" sz="2800" dirty="0">
                          <a:effectLst/>
                        </a:rPr>
                        <a:t>ISSUES</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POSSIBLE SOLUTIONS</a:t>
                      </a:r>
                      <a:endParaRPr lang="en-GB" sz="2800" dirty="0">
                        <a:effectLst/>
                        <a:latin typeface="Calibri"/>
                        <a:ea typeface="Calibri"/>
                        <a:cs typeface="Times New Roman"/>
                      </a:endParaRPr>
                    </a:p>
                  </a:txBody>
                  <a:tcPr marL="68580" marR="68580" marT="0" marB="0"/>
                </a:tc>
              </a:tr>
              <a:tr h="1271474">
                <a:tc>
                  <a:txBody>
                    <a:bodyPr/>
                    <a:lstStyle/>
                    <a:p>
                      <a:pPr>
                        <a:lnSpc>
                          <a:spcPct val="115000"/>
                        </a:lnSpc>
                        <a:spcAft>
                          <a:spcPts val="0"/>
                        </a:spcAft>
                      </a:pPr>
                      <a:r>
                        <a:rPr lang="en-GB" sz="2400" dirty="0" smtClean="0">
                          <a:effectLst/>
                        </a:rPr>
                        <a:t>OoS15yo </a:t>
                      </a:r>
                      <a:r>
                        <a:rPr lang="en-GB" sz="2400" dirty="0">
                          <a:effectLst/>
                        </a:rPr>
                        <a:t>are mostly a marginalised &amp; vulnerable population sub-group</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Focus attention on isolated rural poor and informal settlements/ urban slums</a:t>
                      </a:r>
                      <a:endParaRPr lang="en-GB" sz="2400" dirty="0">
                        <a:effectLst/>
                        <a:latin typeface="Calibri"/>
                        <a:ea typeface="Calibri"/>
                        <a:cs typeface="Times New Roman"/>
                      </a:endParaRPr>
                    </a:p>
                  </a:txBody>
                  <a:tcPr marL="68580" marR="68580" marT="0" marB="0"/>
                </a:tc>
              </a:tr>
              <a:tr h="1756177">
                <a:tc>
                  <a:txBody>
                    <a:bodyPr/>
                    <a:lstStyle/>
                    <a:p>
                      <a:pPr>
                        <a:lnSpc>
                          <a:spcPct val="115000"/>
                        </a:lnSpc>
                        <a:spcAft>
                          <a:spcPts val="0"/>
                        </a:spcAft>
                      </a:pPr>
                      <a:r>
                        <a:rPr lang="en-GB" sz="2400">
                          <a:effectLst/>
                        </a:rPr>
                        <a:t>Age-specific population estimates are suspect because birth registration is low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smtClean="0">
                          <a:effectLst/>
                        </a:rPr>
                        <a:t>* employ </a:t>
                      </a:r>
                      <a:r>
                        <a:rPr lang="en-GB" sz="2400" dirty="0">
                          <a:effectLst/>
                        </a:rPr>
                        <a:t>local expert knowledge to </a:t>
                      </a:r>
                      <a:r>
                        <a:rPr lang="en-GB" sz="2400" dirty="0" smtClean="0">
                          <a:effectLst/>
                        </a:rPr>
                        <a:t>estimate  </a:t>
                      </a:r>
                      <a:r>
                        <a:rPr lang="en-GB" sz="2400" dirty="0">
                          <a:effectLst/>
                        </a:rPr>
                        <a:t>size and location of </a:t>
                      </a:r>
                      <a:r>
                        <a:rPr lang="en-GB" sz="2400" dirty="0" smtClean="0">
                          <a:effectLst/>
                        </a:rPr>
                        <a:t>groups missing from survey sampling</a:t>
                      </a:r>
                      <a:r>
                        <a:rPr lang="en-GB" sz="2400" baseline="0" dirty="0" smtClean="0">
                          <a:effectLst/>
                        </a:rPr>
                        <a:t> frames;</a:t>
                      </a:r>
                      <a:r>
                        <a:rPr lang="en-GB" sz="2400" dirty="0" smtClean="0">
                          <a:effectLst/>
                        </a:rPr>
                        <a:t> * adjust </a:t>
                      </a:r>
                      <a:r>
                        <a:rPr lang="en-GB" sz="2400" dirty="0">
                          <a:effectLst/>
                        </a:rPr>
                        <a:t>survey </a:t>
                      </a:r>
                      <a:r>
                        <a:rPr lang="en-GB" sz="2400" dirty="0" smtClean="0">
                          <a:effectLst/>
                        </a:rPr>
                        <a:t>estimates accordingly</a:t>
                      </a:r>
                      <a:endParaRPr lang="en-GB" sz="2400" dirty="0">
                        <a:effectLst/>
                        <a:latin typeface="Calibri"/>
                        <a:ea typeface="Calibri"/>
                        <a:cs typeface="Times New Roman"/>
                      </a:endParaRPr>
                    </a:p>
                  </a:txBody>
                  <a:tcPr marL="68580" marR="68580" marT="0" marB="0"/>
                </a:tc>
              </a:tr>
              <a:tr h="1315502">
                <a:tc>
                  <a:txBody>
                    <a:bodyPr/>
                    <a:lstStyle/>
                    <a:p>
                      <a:pPr>
                        <a:lnSpc>
                          <a:spcPct val="115000"/>
                        </a:lnSpc>
                        <a:spcAft>
                          <a:spcPts val="0"/>
                        </a:spcAft>
                      </a:pPr>
                      <a:r>
                        <a:rPr lang="en-GB" sz="2400" dirty="0">
                          <a:effectLst/>
                        </a:rPr>
                        <a:t>Defining </a:t>
                      </a:r>
                      <a:r>
                        <a:rPr lang="en-GB" sz="2400" dirty="0" smtClean="0">
                          <a:effectLst/>
                        </a:rPr>
                        <a:t>OoS15yo </a:t>
                      </a:r>
                      <a:r>
                        <a:rPr lang="en-GB" sz="2400" dirty="0">
                          <a:effectLst/>
                        </a:rPr>
                        <a:t>given low levels of school attendance </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Criteria needed for deciding the status of a 15yo interviewed at home who claims to be in school</a:t>
                      </a:r>
                      <a:endParaRPr lang="en-GB" sz="24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638300" y="2960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840623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GB" b="1" dirty="0" smtClean="0"/>
              <a:t>Finding and Identifying</a:t>
            </a:r>
            <a:endParaRPr lang="en-GB" b="1" dirty="0"/>
          </a:p>
        </p:txBody>
      </p:sp>
      <p:sp>
        <p:nvSpPr>
          <p:cNvPr id="3" name="Content Placeholder 2"/>
          <p:cNvSpPr>
            <a:spLocks noGrp="1"/>
          </p:cNvSpPr>
          <p:nvPr>
            <p:ph idx="1"/>
          </p:nvPr>
        </p:nvSpPr>
        <p:spPr>
          <a:xfrm>
            <a:off x="457200" y="764704"/>
            <a:ext cx="8229600" cy="6093296"/>
          </a:xfrm>
        </p:spPr>
        <p:txBody>
          <a:bodyPr>
            <a:normAutofit fontScale="92500" lnSpcReduction="10000"/>
          </a:bodyPr>
          <a:lstStyle/>
          <a:p>
            <a:r>
              <a:rPr lang="en-GB" dirty="0" smtClean="0"/>
              <a:t>Once found, it should be possible to interview the isolated rural poor.</a:t>
            </a:r>
          </a:p>
          <a:p>
            <a:r>
              <a:rPr lang="en-GB" dirty="0" smtClean="0"/>
              <a:t>Any Internally Displaced Persons may be very reluctant to take part in a (semi-) official exercise. </a:t>
            </a:r>
          </a:p>
          <a:p>
            <a:r>
              <a:rPr lang="en-GB" dirty="0" smtClean="0"/>
              <a:t>An </a:t>
            </a:r>
            <a:r>
              <a:rPr lang="en-GB" dirty="0"/>
              <a:t>alternative approach in urban areas is to search for working </a:t>
            </a:r>
            <a:r>
              <a:rPr lang="en-GB" dirty="0" smtClean="0"/>
              <a:t>youth and interview them as per the STEPS programme; but employers may not be very cooperative.  </a:t>
            </a:r>
          </a:p>
          <a:p>
            <a:r>
              <a:rPr lang="en-GB" dirty="0" smtClean="0"/>
              <a:t>In fact, </a:t>
            </a:r>
            <a:r>
              <a:rPr lang="en-GB" dirty="0"/>
              <a:t>data suggest that most OoS15yo are working at </a:t>
            </a:r>
            <a:r>
              <a:rPr lang="en-GB" dirty="0" smtClean="0"/>
              <a:t>home or with household members.</a:t>
            </a:r>
          </a:p>
          <a:p>
            <a:r>
              <a:rPr lang="en-GB" dirty="0" smtClean="0"/>
              <a:t>There need to be special arrangements for those in institutions, living on street as </a:t>
            </a:r>
            <a:r>
              <a:rPr lang="en-GB" dirty="0"/>
              <a:t>market/ street sellers – the latter much more difficult to </a:t>
            </a:r>
            <a:r>
              <a:rPr lang="en-GB" dirty="0" smtClean="0"/>
              <a:t>find.</a:t>
            </a:r>
            <a:endParaRPr lang="en-GB" dirty="0"/>
          </a:p>
          <a:p>
            <a:endParaRPr lang="en-GB" dirty="0" smtClean="0"/>
          </a:p>
          <a:p>
            <a:pPr algn="ctr"/>
            <a:endParaRPr lang="en-GB" dirty="0"/>
          </a:p>
        </p:txBody>
      </p:sp>
    </p:spTree>
    <p:extLst>
      <p:ext uri="{BB962C8B-B14F-4D97-AF65-F5344CB8AC3E}">
        <p14:creationId xmlns:p14="http://schemas.microsoft.com/office/powerpoint/2010/main" val="133434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1362254"/>
            <a:ext cx="4104456" cy="338554"/>
          </a:xfrm>
          <a:prstGeom prst="rect">
            <a:avLst/>
          </a:prstGeom>
          <a:solidFill>
            <a:srgbClr val="0070C0"/>
          </a:solidFill>
        </p:spPr>
        <p:txBody>
          <a:bodyPr wrap="square" rtlCol="0">
            <a:spAutoFit/>
          </a:bodyPr>
          <a:lstStyle/>
          <a:p>
            <a:pPr algn="r"/>
            <a:r>
              <a:rPr lang="en-US" sz="1600" b="1" i="1" dirty="0" smtClean="0">
                <a:solidFill>
                  <a:prstClr val="white"/>
                </a:solidFill>
                <a:latin typeface="Arial"/>
              </a:rPr>
              <a:t>Main Phases and Governance</a:t>
            </a:r>
          </a:p>
        </p:txBody>
      </p:sp>
      <p:sp>
        <p:nvSpPr>
          <p:cNvPr id="10" name="TextBox 9"/>
          <p:cNvSpPr txBox="1"/>
          <p:nvPr/>
        </p:nvSpPr>
        <p:spPr>
          <a:xfrm>
            <a:off x="1115616" y="3903439"/>
            <a:ext cx="6984776" cy="461665"/>
          </a:xfrm>
          <a:prstGeom prst="rect">
            <a:avLst/>
          </a:prstGeom>
          <a:solidFill>
            <a:srgbClr val="0070C0"/>
          </a:solidFill>
        </p:spPr>
        <p:txBody>
          <a:bodyPr wrap="square" rtlCol="0">
            <a:spAutoFit/>
          </a:bodyPr>
          <a:lstStyle/>
          <a:p>
            <a:pPr algn="ctr"/>
            <a:r>
              <a:rPr lang="en-US" sz="2400" b="1" dirty="0" smtClean="0">
                <a:solidFill>
                  <a:prstClr val="white"/>
                </a:solidFill>
                <a:latin typeface="Arial"/>
              </a:rPr>
              <a:t>International Advisory Group </a:t>
            </a:r>
          </a:p>
        </p:txBody>
      </p:sp>
      <p:sp>
        <p:nvSpPr>
          <p:cNvPr id="11" name="TextBox 10"/>
          <p:cNvSpPr txBox="1"/>
          <p:nvPr/>
        </p:nvSpPr>
        <p:spPr>
          <a:xfrm>
            <a:off x="1115616" y="4869160"/>
            <a:ext cx="3132856" cy="830997"/>
          </a:xfrm>
          <a:prstGeom prst="rect">
            <a:avLst/>
          </a:prstGeom>
          <a:solidFill>
            <a:srgbClr val="0070C0"/>
          </a:solidFill>
        </p:spPr>
        <p:txBody>
          <a:bodyPr wrap="square" rtlCol="0">
            <a:spAutoFit/>
          </a:bodyPr>
          <a:lstStyle/>
          <a:p>
            <a:pPr algn="ctr"/>
            <a:r>
              <a:rPr lang="en-US" sz="2400" b="1" dirty="0" smtClean="0">
                <a:solidFill>
                  <a:prstClr val="white"/>
                </a:solidFill>
                <a:latin typeface="Arial"/>
              </a:rPr>
              <a:t>Technical Oversight and Coordination </a:t>
            </a:r>
          </a:p>
        </p:txBody>
      </p:sp>
      <p:sp>
        <p:nvSpPr>
          <p:cNvPr id="7" name="Right Arrow 6"/>
          <p:cNvSpPr/>
          <p:nvPr/>
        </p:nvSpPr>
        <p:spPr>
          <a:xfrm>
            <a:off x="4499992" y="5013176"/>
            <a:ext cx="720080"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5039544" y="4604935"/>
            <a:ext cx="3132856" cy="1200329"/>
          </a:xfrm>
          <a:prstGeom prst="rect">
            <a:avLst/>
          </a:prstGeom>
          <a:noFill/>
        </p:spPr>
        <p:txBody>
          <a:bodyPr wrap="square" rtlCol="0">
            <a:spAutoFit/>
          </a:bodyPr>
          <a:lstStyle/>
          <a:p>
            <a:pPr algn="ctr"/>
            <a:r>
              <a:rPr lang="en-US" sz="2400" b="1" dirty="0" smtClean="0">
                <a:solidFill>
                  <a:srgbClr val="006299"/>
                </a:solidFill>
                <a:latin typeface="Arial"/>
              </a:rPr>
              <a:t>International and National Implementation </a:t>
            </a:r>
          </a:p>
        </p:txBody>
      </p:sp>
      <p:sp>
        <p:nvSpPr>
          <p:cNvPr id="9" name="Slide Number Placeholder 8"/>
          <p:cNvSpPr>
            <a:spLocks noGrp="1"/>
          </p:cNvSpPr>
          <p:nvPr>
            <p:ph type="sldNum" sz="quarter" idx="4"/>
          </p:nvPr>
        </p:nvSpPr>
        <p:spPr/>
        <p:txBody>
          <a:bodyPr/>
          <a:lstStyle/>
          <a:p>
            <a:fld id="{85B40F36-E8C4-4DF3-A1E6-9A175CF93E0E}" type="slidenum">
              <a:rPr lang="en-US" smtClean="0">
                <a:solidFill>
                  <a:prstClr val="white"/>
                </a:solidFill>
              </a:rPr>
              <a:pPr/>
              <a:t>8</a:t>
            </a:fld>
            <a:endParaRPr lang="en-US" dirty="0">
              <a:solidFill>
                <a:prstClr val="white"/>
              </a:solidFill>
            </a:endParaRPr>
          </a:p>
        </p:txBody>
      </p:sp>
      <p:sp>
        <p:nvSpPr>
          <p:cNvPr id="13" name="TextBox 12"/>
          <p:cNvSpPr txBox="1"/>
          <p:nvPr/>
        </p:nvSpPr>
        <p:spPr>
          <a:xfrm>
            <a:off x="1115616" y="2021939"/>
            <a:ext cx="6984776" cy="830997"/>
          </a:xfrm>
          <a:prstGeom prst="rect">
            <a:avLst/>
          </a:prstGeom>
          <a:solidFill>
            <a:srgbClr val="FF0000"/>
          </a:solidFill>
        </p:spPr>
        <p:txBody>
          <a:bodyPr wrap="square" rtlCol="0">
            <a:spAutoFit/>
          </a:bodyPr>
          <a:lstStyle/>
          <a:p>
            <a:pPr algn="ctr"/>
            <a:r>
              <a:rPr lang="en-US" sz="2400" b="1" dirty="0" smtClean="0">
                <a:solidFill>
                  <a:prstClr val="white">
                    <a:lumMod val="95000"/>
                  </a:prstClr>
                </a:solidFill>
                <a:latin typeface="Arial"/>
              </a:rPr>
              <a:t>Partnership with and ownership by 5 to 7 participating countries</a:t>
            </a:r>
          </a:p>
        </p:txBody>
      </p:sp>
      <p:sp>
        <p:nvSpPr>
          <p:cNvPr id="15" name="Down Arrow 14"/>
          <p:cNvSpPr/>
          <p:nvPr/>
        </p:nvSpPr>
        <p:spPr>
          <a:xfrm>
            <a:off x="4355976" y="2996952"/>
            <a:ext cx="432048" cy="7920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Title 1"/>
          <p:cNvSpPr>
            <a:spLocks noGrp="1"/>
          </p:cNvSpPr>
          <p:nvPr>
            <p:ph type="title"/>
          </p:nvPr>
        </p:nvSpPr>
        <p:spPr>
          <a:xfrm>
            <a:off x="1043608" y="260648"/>
            <a:ext cx="8100392" cy="1022400"/>
          </a:xfrm>
        </p:spPr>
        <p:txBody>
          <a:bodyPr>
            <a:noAutofit/>
          </a:bodyPr>
          <a:lstStyle/>
          <a:p>
            <a:r>
              <a:rPr lang="en-GB" sz="2800" dirty="0" smtClean="0"/>
              <a:t>PISA for Development</a:t>
            </a:r>
            <a:r>
              <a:rPr lang="en-GB" sz="2800" b="1" dirty="0" smtClean="0"/>
              <a:t/>
            </a:r>
            <a:br>
              <a:rPr lang="en-GB" sz="2800" b="1" dirty="0" smtClean="0"/>
            </a:br>
            <a:r>
              <a:rPr lang="en-GB" sz="2400" b="1" dirty="0" smtClean="0">
                <a:solidFill>
                  <a:srgbClr val="000000"/>
                </a:solidFill>
              </a:rPr>
              <a:t>International Advisory Group</a:t>
            </a:r>
            <a:endParaRPr lang="en-GB" sz="2400" b="1" dirty="0">
              <a:solidFill>
                <a:srgbClr val="000000"/>
              </a:solidFill>
            </a:endParaRPr>
          </a:p>
        </p:txBody>
      </p:sp>
    </p:spTree>
    <p:extLst>
      <p:ext uri="{BB962C8B-B14F-4D97-AF65-F5344CB8AC3E}">
        <p14:creationId xmlns:p14="http://schemas.microsoft.com/office/powerpoint/2010/main" val="32304713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b="1" dirty="0" smtClean="0"/>
              <a:t>Constructing a Sampling Frame</a:t>
            </a:r>
            <a:endParaRPr lang="en-GB" b="1" dirty="0"/>
          </a:p>
        </p:txBody>
      </p:sp>
      <p:sp>
        <p:nvSpPr>
          <p:cNvPr id="3" name="Content Placeholder 2"/>
          <p:cNvSpPr>
            <a:spLocks noGrp="1"/>
          </p:cNvSpPr>
          <p:nvPr>
            <p:ph idx="1"/>
          </p:nvPr>
        </p:nvSpPr>
        <p:spPr>
          <a:xfrm>
            <a:off x="457200" y="1052736"/>
            <a:ext cx="8229600" cy="5472608"/>
          </a:xfrm>
        </p:spPr>
        <p:txBody>
          <a:bodyPr>
            <a:normAutofit fontScale="92500" lnSpcReduction="20000"/>
          </a:bodyPr>
          <a:lstStyle/>
          <a:p>
            <a:r>
              <a:rPr lang="en-GB" dirty="0" smtClean="0"/>
              <a:t>Assuming locations/ employers have been identified, a sampling frame of 15 year-olds (15¼ to 16¼) needs to be constructed.</a:t>
            </a:r>
          </a:p>
          <a:p>
            <a:r>
              <a:rPr lang="en-GB" dirty="0" smtClean="0"/>
              <a:t>One possibility would be to carry out a mini-census in areas identified by key informant:</a:t>
            </a:r>
          </a:p>
          <a:p>
            <a:pPr>
              <a:buFont typeface="Wingdings" panose="05000000000000000000" pitchFamily="2" charset="2"/>
              <a:buChar char="Ø"/>
            </a:pPr>
            <a:r>
              <a:rPr lang="en-GB" dirty="0" smtClean="0"/>
              <a:t>this is resource intensive but there is possibility of using citizen volunteers as in DRC and India, although this needs to be very carefully monitored;</a:t>
            </a:r>
          </a:p>
          <a:p>
            <a:pPr>
              <a:buFont typeface="Wingdings" panose="05000000000000000000" pitchFamily="2" charset="2"/>
              <a:buChar char="Ø"/>
            </a:pPr>
            <a:r>
              <a:rPr lang="en-GB" dirty="0" smtClean="0"/>
              <a:t> but where parents are highly concerned with safety of children, this could be difficult; </a:t>
            </a:r>
          </a:p>
          <a:p>
            <a:pPr>
              <a:buFont typeface="Wingdings" panose="05000000000000000000" pitchFamily="2" charset="2"/>
              <a:buChar char="Ø"/>
            </a:pPr>
            <a:r>
              <a:rPr lang="en-GB" dirty="0" smtClean="0"/>
              <a:t>my own experience is that the results are of doubtful </a:t>
            </a:r>
            <a:r>
              <a:rPr lang="en-GB" dirty="0"/>
              <a:t>validity because of </a:t>
            </a:r>
            <a:r>
              <a:rPr lang="en-GB" dirty="0" smtClean="0"/>
              <a:t>’empty’ households.</a:t>
            </a:r>
            <a:endParaRPr lang="en-GB" dirty="0">
              <a:solidFill>
                <a:srgbClr val="92D050"/>
              </a:solidFill>
            </a:endParaRPr>
          </a:p>
        </p:txBody>
      </p:sp>
    </p:spTree>
    <p:extLst>
      <p:ext uri="{BB962C8B-B14F-4D97-AF65-F5344CB8AC3E}">
        <p14:creationId xmlns:p14="http://schemas.microsoft.com/office/powerpoint/2010/main" val="32970881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7303619"/>
              </p:ext>
            </p:extLst>
          </p:nvPr>
        </p:nvGraphicFramePr>
        <p:xfrm>
          <a:off x="251520" y="1"/>
          <a:ext cx="8784976" cy="6860498"/>
        </p:xfrm>
        <a:graphic>
          <a:graphicData uri="http://schemas.openxmlformats.org/drawingml/2006/table">
            <a:tbl>
              <a:tblPr firstRow="1" firstCol="1" bandRow="1">
                <a:tableStyleId>{5C22544A-7EE6-4342-B048-85BDC9FD1C3A}</a:tableStyleId>
              </a:tblPr>
              <a:tblGrid>
                <a:gridCol w="3672408"/>
                <a:gridCol w="5112568"/>
              </a:tblGrid>
              <a:tr h="548679">
                <a:tc gridSpan="2">
                  <a:txBody>
                    <a:bodyPr/>
                    <a:lstStyle/>
                    <a:p>
                      <a:pPr algn="ctr">
                        <a:lnSpc>
                          <a:spcPct val="115000"/>
                        </a:lnSpc>
                        <a:spcAft>
                          <a:spcPts val="0"/>
                        </a:spcAft>
                      </a:pPr>
                      <a:r>
                        <a:rPr lang="en-GB" sz="3200" dirty="0">
                          <a:effectLst/>
                        </a:rPr>
                        <a:t>FINDING AND IDENTIFYING A SAMPLING FRAME</a:t>
                      </a:r>
                      <a:endParaRPr lang="en-GB" sz="3200" dirty="0">
                        <a:effectLst/>
                        <a:latin typeface="Calibri"/>
                        <a:ea typeface="Calibri"/>
                        <a:cs typeface="Times New Roman"/>
                      </a:endParaRPr>
                    </a:p>
                  </a:txBody>
                  <a:tcPr marL="68580" marR="68580" marT="0" marB="0"/>
                </a:tc>
                <a:tc hMerge="1">
                  <a:txBody>
                    <a:bodyPr/>
                    <a:lstStyle/>
                    <a:p>
                      <a:endParaRPr lang="en-GB"/>
                    </a:p>
                  </a:txBody>
                  <a:tcPr/>
                </a:tc>
              </a:tr>
              <a:tr h="623309">
                <a:tc>
                  <a:txBody>
                    <a:bodyPr/>
                    <a:lstStyle/>
                    <a:p>
                      <a:pPr>
                        <a:lnSpc>
                          <a:spcPct val="115000"/>
                        </a:lnSpc>
                        <a:spcAft>
                          <a:spcPts val="0"/>
                        </a:spcAft>
                      </a:pPr>
                      <a:r>
                        <a:rPr lang="en-GB" sz="2800" dirty="0">
                          <a:effectLst/>
                        </a:rPr>
                        <a:t>ISSUES</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POSSIBLE SOLUTIONS</a:t>
                      </a:r>
                      <a:endParaRPr lang="en-GB" sz="2800" dirty="0">
                        <a:effectLst/>
                        <a:latin typeface="Calibri"/>
                        <a:ea typeface="Calibri"/>
                        <a:cs typeface="Times New Roman"/>
                      </a:endParaRPr>
                    </a:p>
                  </a:txBody>
                  <a:tcPr marL="68580" marR="68580" marT="0" marB="0"/>
                </a:tc>
              </a:tr>
              <a:tr h="1646579">
                <a:tc>
                  <a:txBody>
                    <a:bodyPr/>
                    <a:lstStyle/>
                    <a:p>
                      <a:pPr>
                        <a:lnSpc>
                          <a:spcPct val="115000"/>
                        </a:lnSpc>
                        <a:spcAft>
                          <a:spcPts val="0"/>
                        </a:spcAft>
                      </a:pPr>
                      <a:r>
                        <a:rPr lang="en-GB" sz="2400" dirty="0">
                          <a:effectLst/>
                        </a:rPr>
                        <a:t>Population movement in rural areas because of recurrent drought</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Re-listing sampled clusters, identifying households with 15yo</a:t>
                      </a:r>
                      <a:r>
                        <a:rPr lang="en-GB" sz="2400" dirty="0" smtClean="0">
                          <a:effectLst/>
                        </a:rPr>
                        <a:t>; reviewing, adjusting for differences </a:t>
                      </a:r>
                      <a:r>
                        <a:rPr lang="en-GB" sz="2400" dirty="0">
                          <a:effectLst/>
                        </a:rPr>
                        <a:t>from census enumeration </a:t>
                      </a:r>
                      <a:r>
                        <a:rPr lang="en-GB" sz="2400" dirty="0" smtClean="0">
                          <a:effectLst/>
                        </a:rPr>
                        <a:t>counts</a:t>
                      </a:r>
                      <a:endParaRPr lang="en-GB" sz="2400" dirty="0">
                        <a:effectLst/>
                        <a:latin typeface="Calibri"/>
                        <a:ea typeface="Calibri"/>
                        <a:cs typeface="Times New Roman"/>
                      </a:endParaRPr>
                    </a:p>
                  </a:txBody>
                  <a:tcPr marL="68580" marR="68580" marT="0" marB="0"/>
                </a:tc>
              </a:tr>
              <a:tr h="863017">
                <a:tc>
                  <a:txBody>
                    <a:bodyPr/>
                    <a:lstStyle/>
                    <a:p>
                      <a:pPr>
                        <a:lnSpc>
                          <a:spcPct val="115000"/>
                        </a:lnSpc>
                        <a:spcAft>
                          <a:spcPts val="0"/>
                        </a:spcAft>
                      </a:pPr>
                      <a:r>
                        <a:rPr lang="en-GB" sz="2400">
                          <a:effectLst/>
                        </a:rPr>
                        <a:t>OOS15yo working at home in urban areas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Listing </a:t>
                      </a:r>
                      <a:r>
                        <a:rPr lang="en-GB" sz="2400" dirty="0" smtClean="0">
                          <a:effectLst/>
                        </a:rPr>
                        <a:t>of sampled </a:t>
                      </a:r>
                      <a:r>
                        <a:rPr lang="en-GB" sz="2400" dirty="0">
                          <a:effectLst/>
                        </a:rPr>
                        <a:t>clusters, identifying households with 15yo.</a:t>
                      </a:r>
                      <a:endParaRPr lang="en-GB" sz="2400" dirty="0">
                        <a:effectLst/>
                        <a:latin typeface="Calibri"/>
                        <a:ea typeface="Calibri"/>
                        <a:cs typeface="Times New Roman"/>
                      </a:endParaRPr>
                    </a:p>
                  </a:txBody>
                  <a:tcPr marL="68580" marR="68580" marT="0" marB="0"/>
                </a:tc>
              </a:tr>
              <a:tr h="936104">
                <a:tc>
                  <a:txBody>
                    <a:bodyPr/>
                    <a:lstStyle/>
                    <a:p>
                      <a:pPr>
                        <a:lnSpc>
                          <a:spcPct val="115000"/>
                        </a:lnSpc>
                        <a:spcAft>
                          <a:spcPts val="0"/>
                        </a:spcAft>
                      </a:pPr>
                      <a:r>
                        <a:rPr lang="en-GB" sz="2400" dirty="0">
                          <a:effectLst/>
                        </a:rPr>
                        <a:t>OOS15yo working outside home, </a:t>
                      </a:r>
                      <a:r>
                        <a:rPr lang="en-GB" sz="2400" dirty="0" smtClean="0">
                          <a:effectLst/>
                        </a:rPr>
                        <a:t>on </a:t>
                      </a:r>
                      <a:r>
                        <a:rPr lang="en-GB" sz="2400" dirty="0">
                          <a:effectLst/>
                        </a:rPr>
                        <a:t>street</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Interview in evening or at night</a:t>
                      </a:r>
                      <a:endParaRPr lang="en-GB" sz="2400">
                        <a:effectLst/>
                        <a:latin typeface="Calibri"/>
                        <a:ea typeface="Calibri"/>
                        <a:cs typeface="Times New Roman"/>
                      </a:endParaRPr>
                    </a:p>
                  </a:txBody>
                  <a:tcPr marL="68580" marR="68580" marT="0" marB="0"/>
                </a:tc>
              </a:tr>
              <a:tr h="504056">
                <a:tc>
                  <a:txBody>
                    <a:bodyPr/>
                    <a:lstStyle/>
                    <a:p>
                      <a:pPr>
                        <a:lnSpc>
                          <a:spcPct val="115000"/>
                        </a:lnSpc>
                        <a:spcAft>
                          <a:spcPts val="0"/>
                        </a:spcAft>
                      </a:pPr>
                      <a:r>
                        <a:rPr lang="en-GB" sz="2400">
                          <a:effectLst/>
                        </a:rPr>
                        <a:t>Non-household populations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Capture-recapture methods.</a:t>
                      </a:r>
                      <a:endParaRPr lang="en-GB" sz="2400">
                        <a:effectLst/>
                        <a:latin typeface="Calibri"/>
                        <a:ea typeface="Calibri"/>
                        <a:cs typeface="Times New Roman"/>
                      </a:endParaRPr>
                    </a:p>
                  </a:txBody>
                  <a:tcPr marL="68580" marR="68580" marT="0" marB="0"/>
                </a:tc>
              </a:tr>
              <a:tr h="845342">
                <a:tc>
                  <a:txBody>
                    <a:bodyPr/>
                    <a:lstStyle/>
                    <a:p>
                      <a:pPr>
                        <a:lnSpc>
                          <a:spcPct val="115000"/>
                        </a:lnSpc>
                        <a:spcAft>
                          <a:spcPts val="0"/>
                        </a:spcAft>
                      </a:pPr>
                      <a:r>
                        <a:rPr lang="en-GB" sz="2400">
                          <a:effectLst/>
                        </a:rPr>
                        <a:t>Reluctance of IDPs to be identified</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 </a:t>
                      </a:r>
                      <a:endParaRPr lang="en-GB" sz="2400" dirty="0">
                        <a:effectLst/>
                        <a:latin typeface="Calibri"/>
                        <a:ea typeface="Calibri"/>
                        <a:cs typeface="Times New Roman"/>
                      </a:endParaRPr>
                    </a:p>
                  </a:txBody>
                  <a:tcPr marL="68580" marR="68580" marT="0" marB="0"/>
                </a:tc>
              </a:tr>
              <a:tr h="845342">
                <a:tc>
                  <a:txBody>
                    <a:bodyPr/>
                    <a:lstStyle/>
                    <a:p>
                      <a:pPr>
                        <a:lnSpc>
                          <a:spcPct val="115000"/>
                        </a:lnSpc>
                        <a:spcAft>
                          <a:spcPts val="0"/>
                        </a:spcAft>
                      </a:pPr>
                      <a:r>
                        <a:rPr lang="en-GB" sz="2400" dirty="0">
                          <a:effectLst/>
                        </a:rPr>
                        <a:t>Different sub-groups within OOS15yo  </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smtClean="0">
                          <a:effectLst/>
                        </a:rPr>
                        <a:t>Adjust sample</a:t>
                      </a:r>
                      <a:r>
                        <a:rPr lang="en-GB" sz="2400" baseline="0" dirty="0" smtClean="0">
                          <a:effectLst/>
                        </a:rPr>
                        <a:t> numbers </a:t>
                      </a:r>
                      <a:r>
                        <a:rPr lang="en-GB" sz="2400" dirty="0" smtClean="0">
                          <a:effectLst/>
                        </a:rPr>
                        <a:t>of </a:t>
                      </a:r>
                      <a:r>
                        <a:rPr lang="en-GB" sz="2400" dirty="0">
                          <a:effectLst/>
                        </a:rPr>
                        <a:t>different groups </a:t>
                      </a:r>
                      <a:r>
                        <a:rPr lang="en-GB" sz="2400" dirty="0" smtClean="0">
                          <a:effectLst/>
                        </a:rPr>
                        <a:t>to adjusted estimates of</a:t>
                      </a:r>
                      <a:r>
                        <a:rPr lang="en-GB" sz="2400" baseline="0" dirty="0" smtClean="0">
                          <a:effectLst/>
                        </a:rPr>
                        <a:t> size</a:t>
                      </a:r>
                      <a:endParaRPr lang="en-GB" sz="24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638300" y="276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818940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GB" b="1" dirty="0" smtClean="0"/>
              <a:t>SAMPLING AND PERSAUDING</a:t>
            </a:r>
            <a:endParaRPr lang="en-GB" b="1" dirty="0"/>
          </a:p>
        </p:txBody>
      </p:sp>
      <p:sp>
        <p:nvSpPr>
          <p:cNvPr id="3" name="Content Placeholder 2"/>
          <p:cNvSpPr>
            <a:spLocks noGrp="1"/>
          </p:cNvSpPr>
          <p:nvPr>
            <p:ph idx="1"/>
          </p:nvPr>
        </p:nvSpPr>
        <p:spPr>
          <a:xfrm>
            <a:off x="457200" y="764704"/>
            <a:ext cx="8229600" cy="5904656"/>
          </a:xfrm>
        </p:spPr>
        <p:txBody>
          <a:bodyPr>
            <a:normAutofit fontScale="92500" lnSpcReduction="10000"/>
          </a:bodyPr>
          <a:lstStyle/>
          <a:p>
            <a:r>
              <a:rPr lang="en-GB" dirty="0"/>
              <a:t>Taking part in an achievement test will not be at the top of the agenda of these </a:t>
            </a:r>
            <a:r>
              <a:rPr lang="en-GB" dirty="0" smtClean="0"/>
              <a:t>youth.</a:t>
            </a:r>
            <a:endParaRPr lang="en-GB" dirty="0"/>
          </a:p>
          <a:p>
            <a:r>
              <a:rPr lang="en-GB" dirty="0"/>
              <a:t>Will they need to be paid to participate</a:t>
            </a:r>
            <a:r>
              <a:rPr lang="en-GB" dirty="0" smtClean="0"/>
              <a:t>?</a:t>
            </a:r>
            <a:r>
              <a:rPr lang="en-GB" dirty="0"/>
              <a:t> </a:t>
            </a:r>
            <a:endParaRPr lang="en-GB" dirty="0" smtClean="0"/>
          </a:p>
          <a:p>
            <a:r>
              <a:rPr lang="en-GB" dirty="0" smtClean="0"/>
              <a:t>These OOS15yo are NOT in a classroom. Most </a:t>
            </a:r>
            <a:r>
              <a:rPr lang="en-GB" dirty="0"/>
              <a:t>will almost certainly NOT agree to come to a ‘testing centre</a:t>
            </a:r>
            <a:r>
              <a:rPr lang="en-GB" dirty="0" smtClean="0"/>
              <a:t>’.</a:t>
            </a:r>
            <a:endParaRPr lang="en-GB" dirty="0"/>
          </a:p>
          <a:p>
            <a:r>
              <a:rPr lang="en-GB" dirty="0"/>
              <a:t>Most /all will therefore have to be interviewed on the street, a precarious (Valparaiso, Chile example) and expensive </a:t>
            </a:r>
            <a:r>
              <a:rPr lang="en-GB" dirty="0" smtClean="0"/>
              <a:t>alternative.</a:t>
            </a:r>
            <a:endParaRPr lang="en-GB" dirty="0"/>
          </a:p>
          <a:p>
            <a:r>
              <a:rPr lang="en-GB" dirty="0" smtClean="0"/>
              <a:t>Recruitment, selection and training of interviewers; important to emphasise sensitivity.</a:t>
            </a:r>
          </a:p>
          <a:p>
            <a:r>
              <a:rPr lang="en-GB" dirty="0" smtClean="0"/>
              <a:t>Interviewers work in pairs (UK example).</a:t>
            </a:r>
          </a:p>
          <a:p>
            <a:endParaRPr lang="en-GB" dirty="0"/>
          </a:p>
          <a:p>
            <a:endParaRPr lang="en-GB" dirty="0"/>
          </a:p>
        </p:txBody>
      </p:sp>
    </p:spTree>
    <p:extLst>
      <p:ext uri="{BB962C8B-B14F-4D97-AF65-F5344CB8AC3E}">
        <p14:creationId xmlns:p14="http://schemas.microsoft.com/office/powerpoint/2010/main" val="8431974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7166426"/>
              </p:ext>
            </p:extLst>
          </p:nvPr>
        </p:nvGraphicFramePr>
        <p:xfrm>
          <a:off x="323528" y="116632"/>
          <a:ext cx="8424936" cy="6559814"/>
        </p:xfrm>
        <a:graphic>
          <a:graphicData uri="http://schemas.openxmlformats.org/drawingml/2006/table">
            <a:tbl>
              <a:tblPr firstRow="1" firstCol="1" bandRow="1">
                <a:tableStyleId>{5C22544A-7EE6-4342-B048-85BDC9FD1C3A}</a:tableStyleId>
              </a:tblPr>
              <a:tblGrid>
                <a:gridCol w="3199689"/>
                <a:gridCol w="5225247"/>
              </a:tblGrid>
              <a:tr h="531494">
                <a:tc gridSpan="2">
                  <a:txBody>
                    <a:bodyPr/>
                    <a:lstStyle/>
                    <a:p>
                      <a:pPr algn="ctr">
                        <a:lnSpc>
                          <a:spcPct val="115000"/>
                        </a:lnSpc>
                        <a:spcAft>
                          <a:spcPts val="0"/>
                        </a:spcAft>
                      </a:pPr>
                      <a:r>
                        <a:rPr lang="en-GB" sz="3200" dirty="0">
                          <a:effectLst/>
                        </a:rPr>
                        <a:t>SAMPLING, PERSUADING AND INTERVIEWING</a:t>
                      </a:r>
                      <a:endParaRPr lang="en-GB" sz="3200" dirty="0">
                        <a:effectLst/>
                        <a:latin typeface="Calibri"/>
                        <a:ea typeface="Calibri"/>
                        <a:cs typeface="Times New Roman"/>
                      </a:endParaRPr>
                    </a:p>
                  </a:txBody>
                  <a:tcPr marL="68580" marR="68580" marT="0" marB="0"/>
                </a:tc>
                <a:tc hMerge="1">
                  <a:txBody>
                    <a:bodyPr/>
                    <a:lstStyle/>
                    <a:p>
                      <a:endParaRPr lang="en-GB"/>
                    </a:p>
                  </a:txBody>
                  <a:tcPr/>
                </a:tc>
              </a:tr>
              <a:tr h="455649">
                <a:tc>
                  <a:txBody>
                    <a:bodyPr/>
                    <a:lstStyle/>
                    <a:p>
                      <a:pPr>
                        <a:lnSpc>
                          <a:spcPct val="115000"/>
                        </a:lnSpc>
                        <a:spcAft>
                          <a:spcPts val="0"/>
                        </a:spcAft>
                      </a:pPr>
                      <a:r>
                        <a:rPr lang="en-GB" sz="2800" dirty="0">
                          <a:effectLst/>
                        </a:rPr>
                        <a:t>ISSUES</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POSSIBLE SOLUTIONS</a:t>
                      </a:r>
                      <a:endParaRPr lang="en-GB" sz="2800" dirty="0">
                        <a:effectLst/>
                        <a:latin typeface="Calibri"/>
                        <a:ea typeface="Calibri"/>
                        <a:cs typeface="Times New Roman"/>
                      </a:endParaRPr>
                    </a:p>
                  </a:txBody>
                  <a:tcPr marL="68580" marR="68580" marT="0" marB="0"/>
                </a:tc>
              </a:tr>
              <a:tr h="861319">
                <a:tc>
                  <a:txBody>
                    <a:bodyPr/>
                    <a:lstStyle/>
                    <a:p>
                      <a:pPr>
                        <a:lnSpc>
                          <a:spcPct val="115000"/>
                        </a:lnSpc>
                        <a:spcAft>
                          <a:spcPts val="0"/>
                        </a:spcAft>
                      </a:pPr>
                      <a:r>
                        <a:rPr lang="en-GB" sz="2400" dirty="0">
                          <a:effectLst/>
                        </a:rPr>
                        <a:t>Not possible to carry out mini-census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Snowball from first group encountered at each identified site</a:t>
                      </a:r>
                      <a:endParaRPr lang="en-GB" sz="2400" dirty="0">
                        <a:effectLst/>
                        <a:latin typeface="Calibri"/>
                        <a:ea typeface="Calibri"/>
                        <a:cs typeface="Times New Roman"/>
                      </a:endParaRPr>
                    </a:p>
                  </a:txBody>
                  <a:tcPr marL="68580" marR="68580" marT="0" marB="0"/>
                </a:tc>
              </a:tr>
              <a:tr h="2635982">
                <a:tc>
                  <a:txBody>
                    <a:bodyPr/>
                    <a:lstStyle/>
                    <a:p>
                      <a:pPr>
                        <a:lnSpc>
                          <a:spcPct val="115000"/>
                        </a:lnSpc>
                        <a:spcAft>
                          <a:spcPts val="0"/>
                        </a:spcAft>
                      </a:pPr>
                      <a:r>
                        <a:rPr lang="en-GB" sz="2400" dirty="0">
                          <a:effectLst/>
                        </a:rPr>
                        <a:t>Taking part in achievement test not top of agenda of </a:t>
                      </a:r>
                      <a:r>
                        <a:rPr lang="en-GB" sz="2400" dirty="0" smtClean="0">
                          <a:effectLst/>
                        </a:rPr>
                        <a:t>OoS15yo</a:t>
                      </a:r>
                      <a:r>
                        <a:rPr lang="en-GB" sz="2400" dirty="0">
                          <a:effectLst/>
                        </a:rPr>
                        <a:t>, especially as many may have recently left school with negative attitudes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Sensitivity of interviewers important part of recruitment, selection and training  of interviewers</a:t>
                      </a:r>
                    </a:p>
                    <a:p>
                      <a:pPr>
                        <a:lnSpc>
                          <a:spcPct val="115000"/>
                        </a:lnSpc>
                        <a:spcAft>
                          <a:spcPts val="0"/>
                        </a:spcAft>
                      </a:pPr>
                      <a:r>
                        <a:rPr lang="en-GB" sz="2400" dirty="0">
                          <a:effectLst/>
                        </a:rPr>
                        <a:t>Where </a:t>
                      </a:r>
                      <a:r>
                        <a:rPr lang="en-GB" sz="2400" dirty="0" smtClean="0">
                          <a:effectLst/>
                        </a:rPr>
                        <a:t>OoS15yo </a:t>
                      </a:r>
                      <a:r>
                        <a:rPr lang="en-GB" sz="2400" dirty="0">
                          <a:effectLst/>
                        </a:rPr>
                        <a:t>working at home, explore ways of getting adults in household  ‘on-side’</a:t>
                      </a:r>
                    </a:p>
                    <a:p>
                      <a:pPr>
                        <a:lnSpc>
                          <a:spcPct val="115000"/>
                        </a:lnSpc>
                        <a:spcAft>
                          <a:spcPts val="0"/>
                        </a:spcAft>
                      </a:pPr>
                      <a:r>
                        <a:rPr lang="en-GB" sz="2400" dirty="0">
                          <a:effectLst/>
                        </a:rPr>
                        <a:t>Where </a:t>
                      </a:r>
                      <a:r>
                        <a:rPr lang="en-GB" sz="2400" dirty="0" smtClean="0">
                          <a:effectLst/>
                        </a:rPr>
                        <a:t>OoS15yo </a:t>
                      </a:r>
                      <a:r>
                        <a:rPr lang="en-GB" sz="2400" dirty="0">
                          <a:effectLst/>
                        </a:rPr>
                        <a:t>working in street, interview in evening if possible</a:t>
                      </a:r>
                      <a:endParaRPr lang="en-GB" sz="2400" dirty="0">
                        <a:effectLst/>
                        <a:latin typeface="Calibri"/>
                        <a:ea typeface="Calibri"/>
                        <a:cs typeface="Times New Roman"/>
                      </a:endParaRPr>
                    </a:p>
                  </a:txBody>
                  <a:tcPr marL="68580" marR="68580" marT="0" marB="0"/>
                </a:tc>
              </a:tr>
              <a:tr h="861319">
                <a:tc>
                  <a:txBody>
                    <a:bodyPr/>
                    <a:lstStyle/>
                    <a:p>
                      <a:pPr>
                        <a:lnSpc>
                          <a:spcPct val="115000"/>
                        </a:lnSpc>
                        <a:spcAft>
                          <a:spcPts val="0"/>
                        </a:spcAft>
                      </a:pPr>
                      <a:r>
                        <a:rPr lang="en-GB" sz="2400" dirty="0">
                          <a:effectLst/>
                        </a:rPr>
                        <a:t>Interviewing in possibly unsafe areas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Interview in pairs</a:t>
                      </a:r>
                      <a:endParaRPr lang="en-GB" sz="2400" dirty="0">
                        <a:effectLst/>
                        <a:latin typeface="Calibri"/>
                        <a:ea typeface="Calibri"/>
                        <a:cs typeface="Times New Roman"/>
                      </a:endParaRPr>
                    </a:p>
                  </a:txBody>
                  <a:tcPr marL="68580" marR="68580" marT="0" marB="0"/>
                </a:tc>
              </a:tr>
              <a:tr h="417654">
                <a:tc>
                  <a:txBody>
                    <a:bodyPr/>
                    <a:lstStyle/>
                    <a:p>
                      <a:pPr>
                        <a:lnSpc>
                          <a:spcPct val="115000"/>
                        </a:lnSpc>
                        <a:spcAft>
                          <a:spcPts val="0"/>
                        </a:spcAft>
                      </a:pPr>
                      <a:r>
                        <a:rPr lang="en-GB" sz="2400">
                          <a:effectLst/>
                        </a:rPr>
                        <a:t>Children in institutions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Special arrangements</a:t>
                      </a:r>
                      <a:endParaRPr lang="en-GB"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45568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Contextual Questionnaire and Treating in Analysis</a:t>
            </a:r>
            <a:endParaRPr lang="en-GB" dirty="0"/>
          </a:p>
        </p:txBody>
      </p:sp>
      <p:sp>
        <p:nvSpPr>
          <p:cNvPr id="3" name="Content Placeholder 2"/>
          <p:cNvSpPr>
            <a:spLocks noGrp="1"/>
          </p:cNvSpPr>
          <p:nvPr>
            <p:ph idx="1"/>
          </p:nvPr>
        </p:nvSpPr>
        <p:spPr>
          <a:xfrm>
            <a:off x="457200" y="1340768"/>
            <a:ext cx="8229600" cy="5517232"/>
          </a:xfrm>
        </p:spPr>
        <p:txBody>
          <a:bodyPr>
            <a:normAutofit fontScale="92500"/>
          </a:bodyPr>
          <a:lstStyle/>
          <a:p>
            <a:r>
              <a:rPr lang="en-GB" dirty="0" smtClean="0"/>
              <a:t>Crucial for PISA is accurate age estimation: reliable in school if birth records have been presented, much more difficult and </a:t>
            </a:r>
            <a:r>
              <a:rPr lang="en-GB" dirty="0"/>
              <a:t>possibly </a:t>
            </a:r>
            <a:r>
              <a:rPr lang="en-GB" dirty="0" smtClean="0"/>
              <a:t>biased </a:t>
            </a:r>
            <a:r>
              <a:rPr lang="en-GB" dirty="0"/>
              <a:t>in </a:t>
            </a:r>
            <a:r>
              <a:rPr lang="en-GB" dirty="0" smtClean="0"/>
              <a:t>interview and self-report situation</a:t>
            </a:r>
          </a:p>
          <a:p>
            <a:r>
              <a:rPr lang="en-GB" dirty="0" smtClean="0"/>
              <a:t>Importance of detailed questions about NFE; a catch-all question will generate low response rate</a:t>
            </a:r>
          </a:p>
          <a:p>
            <a:endParaRPr lang="en-GB" dirty="0" smtClean="0"/>
          </a:p>
          <a:p>
            <a:r>
              <a:rPr lang="en-GB" dirty="0" smtClean="0"/>
              <a:t>Results not being combined with main samples</a:t>
            </a:r>
          </a:p>
          <a:p>
            <a:r>
              <a:rPr lang="en-GB" dirty="0" smtClean="0"/>
              <a:t>Not always clear that a single ‘SES’ construct is the most appropriate; it may be more helpful to use two or three dimensions</a:t>
            </a:r>
            <a:endParaRPr lang="en-GB" dirty="0"/>
          </a:p>
        </p:txBody>
      </p:sp>
    </p:spTree>
    <p:extLst>
      <p:ext uri="{BB962C8B-B14F-4D97-AF65-F5344CB8AC3E}">
        <p14:creationId xmlns:p14="http://schemas.microsoft.com/office/powerpoint/2010/main" val="39272476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214852"/>
              </p:ext>
            </p:extLst>
          </p:nvPr>
        </p:nvGraphicFramePr>
        <p:xfrm>
          <a:off x="107504" y="0"/>
          <a:ext cx="9017768" cy="6921899"/>
        </p:xfrm>
        <a:graphic>
          <a:graphicData uri="http://schemas.openxmlformats.org/drawingml/2006/table">
            <a:tbl>
              <a:tblPr firstRow="1" firstCol="1" bandRow="1">
                <a:tableStyleId>{5C22544A-7EE6-4342-B048-85BDC9FD1C3A}</a:tableStyleId>
              </a:tblPr>
              <a:tblGrid>
                <a:gridCol w="3528392"/>
                <a:gridCol w="5489376"/>
              </a:tblGrid>
              <a:tr h="568687">
                <a:tc gridSpan="2">
                  <a:txBody>
                    <a:bodyPr/>
                    <a:lstStyle/>
                    <a:p>
                      <a:pPr algn="ctr">
                        <a:lnSpc>
                          <a:spcPct val="115000"/>
                        </a:lnSpc>
                        <a:spcAft>
                          <a:spcPts val="0"/>
                        </a:spcAft>
                      </a:pPr>
                      <a:r>
                        <a:rPr lang="en-GB" sz="3200" dirty="0" smtClean="0">
                          <a:effectLst/>
                          <a:latin typeface="+mn-lt"/>
                          <a:ea typeface="+mn-ea"/>
                          <a:cs typeface="+mn-cs"/>
                        </a:rPr>
                        <a:t>CONTEXTUAL</a:t>
                      </a:r>
                      <a:r>
                        <a:rPr lang="en-GB" sz="3200" baseline="0" dirty="0" smtClean="0">
                          <a:effectLst/>
                          <a:latin typeface="+mn-lt"/>
                          <a:ea typeface="+mn-ea"/>
                          <a:cs typeface="+mn-cs"/>
                        </a:rPr>
                        <a:t> QUESTIONNAIRE AND ANALYSIS</a:t>
                      </a:r>
                      <a:endParaRPr lang="en-GB" sz="3200" dirty="0">
                        <a:effectLst/>
                        <a:latin typeface="Calibri"/>
                        <a:ea typeface="Calibri"/>
                        <a:cs typeface="Times New Roman"/>
                      </a:endParaRPr>
                    </a:p>
                  </a:txBody>
                  <a:tcPr marL="68580" marR="68580" marT="0" marB="0"/>
                </a:tc>
                <a:tc hMerge="1">
                  <a:txBody>
                    <a:bodyPr/>
                    <a:lstStyle/>
                    <a:p>
                      <a:endParaRPr lang="en-GB"/>
                    </a:p>
                  </a:txBody>
                  <a:tcPr/>
                </a:tc>
              </a:tr>
              <a:tr h="528604">
                <a:tc>
                  <a:txBody>
                    <a:bodyPr/>
                    <a:lstStyle/>
                    <a:p>
                      <a:pPr>
                        <a:lnSpc>
                          <a:spcPct val="115000"/>
                        </a:lnSpc>
                        <a:spcAft>
                          <a:spcPts val="0"/>
                        </a:spcAft>
                      </a:pPr>
                      <a:r>
                        <a:rPr lang="en-GB" sz="2800" dirty="0">
                          <a:effectLst/>
                        </a:rPr>
                        <a:t>ISSUES</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POSSIBLE SOLUTIONS</a:t>
                      </a:r>
                      <a:endParaRPr lang="en-GB" sz="2800" dirty="0">
                        <a:effectLst/>
                        <a:latin typeface="Calibri"/>
                        <a:ea typeface="Calibri"/>
                        <a:cs typeface="Times New Roman"/>
                      </a:endParaRPr>
                    </a:p>
                  </a:txBody>
                  <a:tcPr marL="68580" marR="68580" marT="0" marB="0"/>
                </a:tc>
              </a:tr>
              <a:tr h="1755645">
                <a:tc>
                  <a:txBody>
                    <a:bodyPr/>
                    <a:lstStyle/>
                    <a:p>
                      <a:pPr>
                        <a:lnSpc>
                          <a:spcPct val="115000"/>
                        </a:lnSpc>
                        <a:spcAft>
                          <a:spcPts val="0"/>
                        </a:spcAft>
                      </a:pPr>
                      <a:r>
                        <a:rPr lang="en-GB" sz="2400" dirty="0">
                          <a:effectLst/>
                        </a:rPr>
                        <a:t>Estimating age accurately, and strong incentives for interviewers to include 13/14 and 16/17 </a:t>
                      </a:r>
                      <a:r>
                        <a:rPr lang="en-GB" sz="2400" dirty="0" err="1">
                          <a:effectLst/>
                        </a:rPr>
                        <a:t>yo</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Country and site-specific event calendar to ‘frame’ age</a:t>
                      </a:r>
                    </a:p>
                    <a:p>
                      <a:pPr>
                        <a:lnSpc>
                          <a:spcPct val="115000"/>
                        </a:lnSpc>
                        <a:spcAft>
                          <a:spcPts val="0"/>
                        </a:spcAft>
                      </a:pPr>
                      <a:r>
                        <a:rPr lang="en-GB" sz="2400" dirty="0">
                          <a:effectLst/>
                        </a:rPr>
                        <a:t>Statistical comparison of </a:t>
                      </a:r>
                      <a:r>
                        <a:rPr lang="en-GB" sz="2400" dirty="0" smtClean="0">
                          <a:effectLst/>
                        </a:rPr>
                        <a:t>N </a:t>
                      </a:r>
                      <a:r>
                        <a:rPr lang="en-GB" sz="2400" dirty="0">
                          <a:effectLst/>
                        </a:rPr>
                        <a:t>of ‘hits’ of </a:t>
                      </a:r>
                      <a:r>
                        <a:rPr lang="en-GB" sz="2400" dirty="0" smtClean="0">
                          <a:effectLst/>
                        </a:rPr>
                        <a:t> each interviewer </a:t>
                      </a:r>
                      <a:r>
                        <a:rPr lang="en-GB" sz="2400" dirty="0">
                          <a:effectLst/>
                        </a:rPr>
                        <a:t>with expected </a:t>
                      </a:r>
                      <a:r>
                        <a:rPr lang="en-GB" sz="2400" dirty="0" smtClean="0">
                          <a:effectLst/>
                        </a:rPr>
                        <a:t>N</a:t>
                      </a:r>
                      <a:r>
                        <a:rPr lang="en-GB" sz="2400" baseline="0" dirty="0" smtClean="0">
                          <a:effectLst/>
                        </a:rPr>
                        <a:t> of 15yo</a:t>
                      </a:r>
                      <a:endParaRPr lang="en-GB" sz="2400" dirty="0">
                        <a:effectLst/>
                        <a:latin typeface="Calibri"/>
                        <a:ea typeface="Calibri"/>
                        <a:cs typeface="Times New Roman"/>
                      </a:endParaRPr>
                    </a:p>
                  </a:txBody>
                  <a:tcPr marL="68580" marR="68580" marT="0" marB="0"/>
                </a:tc>
              </a:tr>
              <a:tr h="920356">
                <a:tc>
                  <a:txBody>
                    <a:bodyPr/>
                    <a:lstStyle/>
                    <a:p>
                      <a:pPr>
                        <a:lnSpc>
                          <a:spcPct val="115000"/>
                        </a:lnSpc>
                        <a:spcAft>
                          <a:spcPts val="0"/>
                        </a:spcAft>
                      </a:pPr>
                      <a:r>
                        <a:rPr lang="en-GB" sz="2400">
                          <a:effectLst/>
                        </a:rPr>
                        <a:t>Non-school learning experiences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Additional country-specific questions</a:t>
                      </a:r>
                      <a:endParaRPr lang="en-GB" sz="2400" dirty="0">
                        <a:effectLst/>
                        <a:latin typeface="Calibri"/>
                        <a:ea typeface="Calibri"/>
                        <a:cs typeface="Times New Roman"/>
                      </a:endParaRPr>
                    </a:p>
                  </a:txBody>
                  <a:tcPr marL="68580" marR="68580" marT="0" marB="0"/>
                </a:tc>
              </a:tr>
              <a:tr h="959615">
                <a:tc>
                  <a:txBody>
                    <a:bodyPr/>
                    <a:lstStyle/>
                    <a:p>
                      <a:pPr>
                        <a:lnSpc>
                          <a:spcPct val="115000"/>
                        </a:lnSpc>
                        <a:spcAft>
                          <a:spcPts val="0"/>
                        </a:spcAft>
                      </a:pPr>
                      <a:r>
                        <a:rPr lang="en-GB" sz="2400" dirty="0">
                          <a:effectLst/>
                        </a:rPr>
                        <a:t>Bias of self-reports of level of education</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Cross-check sub-sample of responses with parental </a:t>
                      </a:r>
                      <a:r>
                        <a:rPr lang="en-GB" sz="2400" dirty="0" smtClean="0">
                          <a:effectLst/>
                        </a:rPr>
                        <a:t>recall?</a:t>
                      </a:r>
                      <a:endParaRPr lang="en-GB" sz="2400" dirty="0">
                        <a:effectLst/>
                        <a:latin typeface="Calibri"/>
                        <a:ea typeface="Calibri"/>
                        <a:cs typeface="Times New Roman"/>
                      </a:endParaRPr>
                    </a:p>
                  </a:txBody>
                  <a:tcPr marL="68580" marR="68580" marT="0" marB="0"/>
                </a:tc>
              </a:tr>
              <a:tr h="856333">
                <a:tc>
                  <a:txBody>
                    <a:bodyPr/>
                    <a:lstStyle/>
                    <a:p>
                      <a:pPr>
                        <a:lnSpc>
                          <a:spcPct val="115000"/>
                        </a:lnSpc>
                        <a:spcAft>
                          <a:spcPts val="0"/>
                        </a:spcAft>
                      </a:pPr>
                      <a:r>
                        <a:rPr lang="en-GB" sz="2400" dirty="0" smtClean="0">
                          <a:effectLst/>
                          <a:latin typeface="Calibri"/>
                          <a:ea typeface="Calibri"/>
                          <a:cs typeface="Times New Roman"/>
                        </a:rPr>
                        <a:t>Appropriateness of poverty measure </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smtClean="0">
                          <a:effectLst/>
                          <a:latin typeface="Calibri"/>
                          <a:ea typeface="Calibri"/>
                          <a:cs typeface="Times New Roman"/>
                        </a:rPr>
                        <a:t>Consider possibility of several dimensions</a:t>
                      </a:r>
                      <a:endParaRPr lang="en-GB" sz="2400" dirty="0">
                        <a:effectLst/>
                        <a:latin typeface="Calibri"/>
                        <a:ea typeface="Calibri"/>
                        <a:cs typeface="Times New Roman"/>
                      </a:endParaRPr>
                    </a:p>
                  </a:txBody>
                  <a:tcPr marL="68580" marR="68580" marT="0" marB="0"/>
                </a:tc>
              </a:tr>
              <a:tr h="1332659">
                <a:tc>
                  <a:txBody>
                    <a:bodyPr/>
                    <a:lstStyle/>
                    <a:p>
                      <a:pPr>
                        <a:lnSpc>
                          <a:spcPct val="115000"/>
                        </a:lnSpc>
                        <a:spcAft>
                          <a:spcPts val="0"/>
                        </a:spcAft>
                      </a:pPr>
                      <a:r>
                        <a:rPr lang="en-GB" sz="2400" dirty="0" smtClean="0">
                          <a:effectLst/>
                          <a:latin typeface="Calibri"/>
                          <a:ea typeface="Calibri"/>
                          <a:cs typeface="Times New Roman"/>
                        </a:rPr>
                        <a:t>Treatment of different groups in analysis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smtClean="0">
                          <a:effectLst/>
                          <a:latin typeface="Calibri"/>
                          <a:ea typeface="Calibri"/>
                          <a:cs typeface="Times New Roman"/>
                        </a:rPr>
                        <a:t>Not being combined with main sample</a:t>
                      </a:r>
                    </a:p>
                    <a:p>
                      <a:pPr>
                        <a:lnSpc>
                          <a:spcPct val="115000"/>
                        </a:lnSpc>
                        <a:spcAft>
                          <a:spcPts val="0"/>
                        </a:spcAft>
                      </a:pPr>
                      <a:r>
                        <a:rPr lang="en-GB" sz="2400" dirty="0" smtClean="0">
                          <a:effectLst/>
                          <a:latin typeface="Calibri"/>
                          <a:ea typeface="Calibri"/>
                          <a:cs typeface="Times New Roman"/>
                        </a:rPr>
                        <a:t>Breakdowns by school experience, rural/urban</a:t>
                      </a:r>
                      <a:r>
                        <a:rPr lang="en-GB" sz="2400" baseline="0" dirty="0" smtClean="0">
                          <a:effectLst/>
                          <a:latin typeface="Calibri"/>
                          <a:ea typeface="Calibri"/>
                          <a:cs typeface="Times New Roman"/>
                        </a:rPr>
                        <a:t> and females/males</a:t>
                      </a:r>
                      <a:endParaRPr lang="en-GB"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548959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fontScale="90000"/>
          </a:bodyPr>
          <a:lstStyle/>
          <a:p>
            <a:r>
              <a:rPr lang="en-GB" b="1" dirty="0" smtClean="0"/>
              <a:t>Assessment: Design of Instruments</a:t>
            </a:r>
            <a:endParaRPr lang="en-GB" dirty="0"/>
          </a:p>
        </p:txBody>
      </p:sp>
      <p:sp>
        <p:nvSpPr>
          <p:cNvPr id="3" name="Content Placeholder 2"/>
          <p:cNvSpPr>
            <a:spLocks noGrp="1"/>
          </p:cNvSpPr>
          <p:nvPr>
            <p:ph idx="1"/>
          </p:nvPr>
        </p:nvSpPr>
        <p:spPr>
          <a:xfrm>
            <a:off x="395536" y="908720"/>
            <a:ext cx="8229600" cy="5918689"/>
          </a:xfrm>
        </p:spPr>
        <p:txBody>
          <a:bodyPr>
            <a:normAutofit/>
          </a:bodyPr>
          <a:lstStyle/>
          <a:p>
            <a:r>
              <a:rPr lang="en-GB" dirty="0" smtClean="0"/>
              <a:t>Language of instruction is irrelevant</a:t>
            </a:r>
          </a:p>
          <a:p>
            <a:r>
              <a:rPr lang="en-GB" dirty="0" smtClean="0"/>
              <a:t>Even if we get to testing, there will have to be filters:</a:t>
            </a:r>
          </a:p>
          <a:p>
            <a:r>
              <a:rPr lang="en-GB" dirty="0" smtClean="0"/>
              <a:t>Cannot assume literacy in any particular vernacular, therefore alternative graphic  representations could be considered for maths (patterns and shapes) and science? </a:t>
            </a:r>
            <a:r>
              <a:rPr lang="en-GB" dirty="0" smtClean="0">
                <a:solidFill>
                  <a:srgbClr val="92D050"/>
                </a:solidFill>
              </a:rPr>
              <a:t>SUGGESTION: Assessment of Comprehension could be through oral passages and follow-up questions</a:t>
            </a:r>
            <a:endParaRPr lang="en-GB" dirty="0">
              <a:solidFill>
                <a:srgbClr val="92D050"/>
              </a:solidFill>
            </a:endParaRPr>
          </a:p>
        </p:txBody>
      </p:sp>
    </p:spTree>
    <p:extLst>
      <p:ext uri="{BB962C8B-B14F-4D97-AF65-F5344CB8AC3E}">
        <p14:creationId xmlns:p14="http://schemas.microsoft.com/office/powerpoint/2010/main" val="39121732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6348833"/>
              </p:ext>
            </p:extLst>
          </p:nvPr>
        </p:nvGraphicFramePr>
        <p:xfrm>
          <a:off x="395536" y="188640"/>
          <a:ext cx="8496944" cy="4594573"/>
        </p:xfrm>
        <a:graphic>
          <a:graphicData uri="http://schemas.openxmlformats.org/drawingml/2006/table">
            <a:tbl>
              <a:tblPr firstRow="1" firstCol="1" bandRow="1">
                <a:tableStyleId>{5C22544A-7EE6-4342-B048-85BDC9FD1C3A}</a:tableStyleId>
              </a:tblPr>
              <a:tblGrid>
                <a:gridCol w="3488142"/>
                <a:gridCol w="5008802"/>
              </a:tblGrid>
              <a:tr h="1008112">
                <a:tc gridSpan="2">
                  <a:txBody>
                    <a:bodyPr/>
                    <a:lstStyle/>
                    <a:p>
                      <a:pPr algn="ctr">
                        <a:lnSpc>
                          <a:spcPct val="115000"/>
                        </a:lnSpc>
                        <a:spcAft>
                          <a:spcPts val="0"/>
                        </a:spcAft>
                      </a:pPr>
                      <a:r>
                        <a:rPr lang="en-GB" sz="3200" dirty="0" smtClean="0">
                          <a:effectLst/>
                        </a:rPr>
                        <a:t>TESTING, DESIGN AND DEVELOPMENT OF ASSESSMENT</a:t>
                      </a:r>
                      <a:r>
                        <a:rPr lang="en-GB" sz="3200" baseline="0" dirty="0" smtClean="0">
                          <a:effectLst/>
                        </a:rPr>
                        <a:t> </a:t>
                      </a:r>
                      <a:r>
                        <a:rPr lang="en-GB" sz="3200" dirty="0" smtClean="0">
                          <a:effectLst/>
                        </a:rPr>
                        <a:t>INSTRUMENT</a:t>
                      </a:r>
                      <a:endParaRPr lang="en-GB" sz="3200" dirty="0">
                        <a:effectLst/>
                        <a:latin typeface="Calibri"/>
                        <a:ea typeface="Calibri"/>
                        <a:cs typeface="Times New Roman"/>
                      </a:endParaRPr>
                    </a:p>
                  </a:txBody>
                  <a:tcPr marL="68580" marR="68580" marT="0" marB="0"/>
                </a:tc>
                <a:tc hMerge="1">
                  <a:txBody>
                    <a:bodyPr/>
                    <a:lstStyle/>
                    <a:p>
                      <a:endParaRPr lang="en-GB"/>
                    </a:p>
                  </a:txBody>
                  <a:tcPr/>
                </a:tc>
              </a:tr>
              <a:tr h="495230">
                <a:tc>
                  <a:txBody>
                    <a:bodyPr/>
                    <a:lstStyle/>
                    <a:p>
                      <a:pPr>
                        <a:lnSpc>
                          <a:spcPct val="115000"/>
                        </a:lnSpc>
                        <a:spcAft>
                          <a:spcPts val="0"/>
                        </a:spcAft>
                      </a:pPr>
                      <a:r>
                        <a:rPr lang="en-GB" sz="2800" dirty="0">
                          <a:effectLst/>
                        </a:rPr>
                        <a:t>ISSUES</a:t>
                      </a:r>
                      <a:endParaRPr lang="en-GB" sz="2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800" dirty="0">
                          <a:effectLst/>
                        </a:rPr>
                        <a:t>POSSIBLE SOLUTIONS</a:t>
                      </a:r>
                      <a:endParaRPr lang="en-GB" sz="2800" dirty="0">
                        <a:effectLst/>
                        <a:latin typeface="Calibri"/>
                        <a:ea typeface="Calibri"/>
                        <a:cs typeface="Times New Roman"/>
                      </a:endParaRPr>
                    </a:p>
                  </a:txBody>
                  <a:tcPr marL="68580" marR="68580" marT="0" marB="0"/>
                </a:tc>
              </a:tr>
              <a:tr h="453935">
                <a:tc>
                  <a:txBody>
                    <a:bodyPr/>
                    <a:lstStyle/>
                    <a:p>
                      <a:pPr>
                        <a:lnSpc>
                          <a:spcPct val="115000"/>
                        </a:lnSpc>
                        <a:spcAft>
                          <a:spcPts val="0"/>
                        </a:spcAft>
                      </a:pPr>
                      <a:r>
                        <a:rPr lang="en-GB" sz="2400" dirty="0" smtClean="0">
                          <a:effectLst/>
                          <a:latin typeface="Calibri"/>
                          <a:ea typeface="Calibri"/>
                          <a:cs typeface="Times New Roman"/>
                        </a:rPr>
                        <a:t>Mode of Testing</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smtClean="0">
                          <a:effectLst/>
                          <a:latin typeface="Calibri"/>
                          <a:ea typeface="Calibri"/>
                          <a:cs typeface="Times New Roman"/>
                        </a:rPr>
                        <a:t>Possible use of mobiles</a:t>
                      </a:r>
                      <a:endParaRPr lang="en-GB" sz="2400" dirty="0">
                        <a:effectLst/>
                        <a:latin typeface="Calibri"/>
                        <a:ea typeface="Calibri"/>
                        <a:cs typeface="Times New Roman"/>
                      </a:endParaRPr>
                    </a:p>
                  </a:txBody>
                  <a:tcPr marL="68580" marR="68580" marT="0" marB="0"/>
                </a:tc>
              </a:tr>
              <a:tr h="453935">
                <a:tc>
                  <a:txBody>
                    <a:bodyPr/>
                    <a:lstStyle/>
                    <a:p>
                      <a:pPr>
                        <a:lnSpc>
                          <a:spcPct val="115000"/>
                        </a:lnSpc>
                        <a:spcAft>
                          <a:spcPts val="0"/>
                        </a:spcAft>
                      </a:pPr>
                      <a:r>
                        <a:rPr lang="en-GB" sz="2400" dirty="0">
                          <a:effectLst/>
                        </a:rPr>
                        <a:t>Language of Testing</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Language of Communication not of instruction</a:t>
                      </a:r>
                      <a:endParaRPr lang="en-GB" sz="2400" dirty="0">
                        <a:effectLst/>
                        <a:latin typeface="Calibri"/>
                        <a:ea typeface="Calibri"/>
                        <a:cs typeface="Times New Roman"/>
                      </a:endParaRPr>
                    </a:p>
                  </a:txBody>
                  <a:tcPr marL="68580" marR="68580" marT="0" marB="0"/>
                </a:tc>
              </a:tr>
              <a:tr h="1418347">
                <a:tc>
                  <a:txBody>
                    <a:bodyPr/>
                    <a:lstStyle/>
                    <a:p>
                      <a:pPr>
                        <a:lnSpc>
                          <a:spcPct val="115000"/>
                        </a:lnSpc>
                        <a:spcAft>
                          <a:spcPts val="0"/>
                        </a:spcAft>
                      </a:pPr>
                      <a:r>
                        <a:rPr lang="en-GB" sz="2400" dirty="0">
                          <a:effectLst/>
                        </a:rPr>
                        <a:t>Literacy in any particular vernacular cannot be assumed</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Filters to identify best language to use, possibly through asking about how they text messages</a:t>
                      </a:r>
                    </a:p>
                    <a:p>
                      <a:pPr>
                        <a:lnSpc>
                          <a:spcPct val="115000"/>
                        </a:lnSpc>
                        <a:spcAft>
                          <a:spcPts val="0"/>
                        </a:spcAft>
                      </a:pPr>
                      <a:r>
                        <a:rPr lang="en-GB" sz="2400" dirty="0">
                          <a:effectLst/>
                        </a:rPr>
                        <a:t>Low level reading components</a:t>
                      </a:r>
                      <a:endParaRPr lang="en-GB" sz="2400" dirty="0">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78385411"/>
              </p:ext>
            </p:extLst>
          </p:nvPr>
        </p:nvGraphicFramePr>
        <p:xfrm>
          <a:off x="395536" y="4797152"/>
          <a:ext cx="8496944" cy="1381187"/>
        </p:xfrm>
        <a:graphic>
          <a:graphicData uri="http://schemas.openxmlformats.org/drawingml/2006/table">
            <a:tbl>
              <a:tblPr firstRow="1" firstCol="1" bandRow="1">
                <a:tableStyleId>{5C22544A-7EE6-4342-B048-85BDC9FD1C3A}</a:tableStyleId>
              </a:tblPr>
              <a:tblGrid>
                <a:gridCol w="3456384"/>
                <a:gridCol w="5040560"/>
              </a:tblGrid>
              <a:tr h="1381187">
                <a:tc>
                  <a:txBody>
                    <a:bodyPr/>
                    <a:lstStyle/>
                    <a:p>
                      <a:pPr>
                        <a:lnSpc>
                          <a:spcPct val="115000"/>
                        </a:lnSpc>
                        <a:spcAft>
                          <a:spcPts val="0"/>
                        </a:spcAft>
                      </a:pPr>
                      <a:r>
                        <a:rPr lang="en-GB" sz="2400" dirty="0">
                          <a:effectLst/>
                        </a:rPr>
                        <a:t>Respondent unable to recognise single digit numbers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Explore graphic representations  such as patterns and shapes used to assess non-verbal reasoning</a:t>
                      </a:r>
                      <a:endParaRPr lang="en-GB"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217923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GB" b="1" dirty="0" smtClean="0"/>
              <a:t>Provisional Conclusions</a:t>
            </a:r>
            <a:endParaRPr lang="en-GB" b="1" dirty="0"/>
          </a:p>
        </p:txBody>
      </p:sp>
      <p:sp>
        <p:nvSpPr>
          <p:cNvPr id="3" name="Content Placeholder 2"/>
          <p:cNvSpPr>
            <a:spLocks noGrp="1"/>
          </p:cNvSpPr>
          <p:nvPr>
            <p:ph idx="1"/>
          </p:nvPr>
        </p:nvSpPr>
        <p:spPr>
          <a:xfrm>
            <a:off x="457200" y="836712"/>
            <a:ext cx="8229600" cy="5904656"/>
          </a:xfrm>
        </p:spPr>
        <p:txBody>
          <a:bodyPr>
            <a:normAutofit fontScale="92500" lnSpcReduction="10000"/>
          </a:bodyPr>
          <a:lstStyle/>
          <a:p>
            <a:r>
              <a:rPr lang="en-GB" dirty="0" smtClean="0">
                <a:solidFill>
                  <a:srgbClr val="92D050"/>
                </a:solidFill>
              </a:rPr>
              <a:t>COUNTING</a:t>
            </a:r>
            <a:r>
              <a:rPr lang="en-GB" dirty="0" smtClean="0"/>
              <a:t>: Can probably estimate numbers </a:t>
            </a:r>
            <a:r>
              <a:rPr lang="en-GB" dirty="0" err="1" smtClean="0"/>
              <a:t>OoS</a:t>
            </a:r>
            <a:endParaRPr lang="en-GB" dirty="0"/>
          </a:p>
          <a:p>
            <a:r>
              <a:rPr lang="en-GB" dirty="0" smtClean="0">
                <a:solidFill>
                  <a:srgbClr val="92D050"/>
                </a:solidFill>
              </a:rPr>
              <a:t>FINDING</a:t>
            </a:r>
            <a:r>
              <a:rPr lang="en-GB" dirty="0" smtClean="0"/>
              <a:t>: Can probably find and identify main clusters</a:t>
            </a:r>
          </a:p>
          <a:p>
            <a:r>
              <a:rPr lang="en-GB" dirty="0" smtClean="0">
                <a:solidFill>
                  <a:srgbClr val="FF0000"/>
                </a:solidFill>
              </a:rPr>
              <a:t>SAMPLING: </a:t>
            </a:r>
            <a:r>
              <a:rPr lang="en-GB" dirty="0" smtClean="0"/>
              <a:t>Constructing a sampling frame problematic in some countries</a:t>
            </a:r>
          </a:p>
          <a:p>
            <a:r>
              <a:rPr lang="en-GB" dirty="0" smtClean="0">
                <a:solidFill>
                  <a:srgbClr val="FF0000"/>
                </a:solidFill>
              </a:rPr>
              <a:t>PERSUADING</a:t>
            </a:r>
            <a:r>
              <a:rPr lang="en-GB" dirty="0" smtClean="0"/>
              <a:t>: Pressure from household adults? Incentives? </a:t>
            </a:r>
          </a:p>
          <a:p>
            <a:r>
              <a:rPr lang="en-GB" dirty="0" smtClean="0">
                <a:solidFill>
                  <a:srgbClr val="FF0000"/>
                </a:solidFill>
              </a:rPr>
              <a:t>INTERVIEWING</a:t>
            </a:r>
            <a:r>
              <a:rPr lang="en-GB" dirty="0" smtClean="0"/>
              <a:t>: Use of mobiles</a:t>
            </a:r>
          </a:p>
          <a:p>
            <a:r>
              <a:rPr lang="en-GB" dirty="0" smtClean="0">
                <a:solidFill>
                  <a:srgbClr val="FF0000"/>
                </a:solidFill>
              </a:rPr>
              <a:t>ASSESSMENT</a:t>
            </a:r>
            <a:r>
              <a:rPr lang="en-GB" dirty="0" smtClean="0"/>
              <a:t>: Any testing will probably require development of parallel visual and oral items</a:t>
            </a:r>
          </a:p>
          <a:p>
            <a:r>
              <a:rPr lang="en-GB" dirty="0" smtClean="0">
                <a:solidFill>
                  <a:srgbClr val="92D050"/>
                </a:solidFill>
              </a:rPr>
              <a:t>ANALYSIS</a:t>
            </a:r>
            <a:r>
              <a:rPr lang="en-GB" dirty="0" smtClean="0"/>
              <a:t>: Specific attention to estimating age and context-specific poverty measures</a:t>
            </a:r>
            <a:endParaRPr lang="en-GB" dirty="0"/>
          </a:p>
        </p:txBody>
      </p:sp>
      <p:sp>
        <p:nvSpPr>
          <p:cNvPr id="4" name="Rectangle 3"/>
          <p:cNvSpPr/>
          <p:nvPr/>
        </p:nvSpPr>
        <p:spPr>
          <a:xfrm>
            <a:off x="4090714" y="3244334"/>
            <a:ext cx="962571" cy="369332"/>
          </a:xfrm>
          <a:prstGeom prst="rect">
            <a:avLst/>
          </a:prstGeom>
        </p:spPr>
        <p:txBody>
          <a:bodyPr wrap="none">
            <a:spAutoFit/>
          </a:bodyPr>
          <a:lstStyle/>
          <a:p>
            <a:r>
              <a:rPr lang="en-GB" dirty="0" err="1">
                <a:solidFill>
                  <a:prstClr val="black"/>
                </a:solidFill>
              </a:rPr>
              <a:t>alent</a:t>
            </a:r>
            <a:r>
              <a:rPr lang="en-GB" dirty="0">
                <a:solidFill>
                  <a:prstClr val="black"/>
                </a:solidFill>
              </a:rPr>
              <a:t> to </a:t>
            </a:r>
          </a:p>
        </p:txBody>
      </p:sp>
    </p:spTree>
    <p:extLst>
      <p:ext uri="{BB962C8B-B14F-4D97-AF65-F5344CB8AC3E}">
        <p14:creationId xmlns:p14="http://schemas.microsoft.com/office/powerpoint/2010/main" val="2598560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43608" y="260648"/>
            <a:ext cx="8100392" cy="1022400"/>
          </a:xfrm>
        </p:spPr>
        <p:txBody>
          <a:bodyPr>
            <a:noAutofit/>
          </a:bodyPr>
          <a:lstStyle/>
          <a:p>
            <a:r>
              <a:rPr lang="en-GB" sz="2800" dirty="0" smtClean="0"/>
              <a:t>PISA for Development</a:t>
            </a:r>
            <a:r>
              <a:rPr lang="en-GB" sz="2800" b="1" dirty="0" smtClean="0"/>
              <a:t/>
            </a:r>
            <a:br>
              <a:rPr lang="en-GB" sz="2800" b="1" dirty="0" smtClean="0"/>
            </a:br>
            <a:r>
              <a:rPr lang="en-GB" sz="2800" b="1" dirty="0" smtClean="0"/>
              <a:t>International Advisory </a:t>
            </a:r>
            <a:r>
              <a:rPr lang="en-GB" sz="2800" b="1" dirty="0"/>
              <a:t>G</a:t>
            </a:r>
            <a:r>
              <a:rPr lang="en-GB" sz="2800" b="1" dirty="0" smtClean="0"/>
              <a:t>roup Meeting</a:t>
            </a:r>
            <a:endParaRPr lang="en-GB" sz="2400" b="1" dirty="0">
              <a:solidFill>
                <a:srgbClr val="000000"/>
              </a:solidFill>
            </a:endParaRPr>
          </a:p>
        </p:txBody>
      </p:sp>
      <p:sp>
        <p:nvSpPr>
          <p:cNvPr id="6" name="Slide Number Placeholder 5"/>
          <p:cNvSpPr>
            <a:spLocks noGrp="1"/>
          </p:cNvSpPr>
          <p:nvPr>
            <p:ph type="sldNum" sz="quarter" idx="4"/>
          </p:nvPr>
        </p:nvSpPr>
        <p:spPr>
          <a:xfrm>
            <a:off x="8640000" y="5476082"/>
            <a:ext cx="342000" cy="244800"/>
          </a:xfrm>
        </p:spPr>
        <p:txBody>
          <a:bodyPr/>
          <a:lstStyle/>
          <a:p>
            <a:fld id="{85B40F36-E8C4-4DF3-A1E6-9A175CF93E0E}" type="slidenum">
              <a:rPr lang="en-US" smtClean="0">
                <a:solidFill>
                  <a:prstClr val="white"/>
                </a:solidFill>
              </a:rPr>
              <a:pPr/>
              <a:t>9</a:t>
            </a:fld>
            <a:endParaRPr lang="en-US" dirty="0">
              <a:solidFill>
                <a:prstClr val="white"/>
              </a:solidFill>
            </a:endParaRPr>
          </a:p>
        </p:txBody>
      </p:sp>
      <p:sp>
        <p:nvSpPr>
          <p:cNvPr id="7" name="TextBox 6"/>
          <p:cNvSpPr txBox="1"/>
          <p:nvPr/>
        </p:nvSpPr>
        <p:spPr>
          <a:xfrm>
            <a:off x="683568" y="1988840"/>
            <a:ext cx="7992888" cy="5370701"/>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727272"/>
                </a:solidFill>
              </a:rPr>
              <a:t>Review and formal adoption of the Terms of Reference for the International Advisory Group (IAG</a:t>
            </a:r>
            <a:r>
              <a:rPr lang="en-GB" sz="2800" dirty="0" smtClean="0">
                <a:solidFill>
                  <a:srgbClr val="727272"/>
                </a:solidFill>
              </a:rPr>
              <a:t>)</a:t>
            </a:r>
          </a:p>
          <a:p>
            <a:endParaRPr lang="en-GB" sz="2800" dirty="0" smtClean="0">
              <a:solidFill>
                <a:srgbClr val="727272"/>
              </a:solidFill>
            </a:endParaRPr>
          </a:p>
          <a:p>
            <a:pPr marL="342900" indent="-342900">
              <a:buFont typeface="Arial" panose="020B0604020202020204" pitchFamily="34" charset="0"/>
              <a:buChar char="•"/>
            </a:pPr>
            <a:r>
              <a:rPr lang="en-GB" sz="2800" dirty="0" smtClean="0">
                <a:solidFill>
                  <a:srgbClr val="727272"/>
                </a:solidFill>
              </a:rPr>
              <a:t>Election </a:t>
            </a:r>
            <a:r>
              <a:rPr lang="en-GB" sz="2800" dirty="0">
                <a:solidFill>
                  <a:srgbClr val="727272"/>
                </a:solidFill>
              </a:rPr>
              <a:t>of two </a:t>
            </a:r>
            <a:r>
              <a:rPr lang="en-GB" sz="2800" dirty="0" smtClean="0">
                <a:solidFill>
                  <a:srgbClr val="727272"/>
                </a:solidFill>
              </a:rPr>
              <a:t>Co-Chairs</a:t>
            </a:r>
          </a:p>
          <a:p>
            <a:endParaRPr lang="en-GB" sz="2800" dirty="0" smtClean="0">
              <a:solidFill>
                <a:srgbClr val="727272"/>
              </a:solidFill>
            </a:endParaRPr>
          </a:p>
          <a:p>
            <a:pPr marL="342900" indent="-342900">
              <a:buFont typeface="Arial" panose="020B0604020202020204" pitchFamily="34" charset="0"/>
              <a:buChar char="•"/>
            </a:pPr>
            <a:r>
              <a:rPr lang="en-GB" sz="2800" dirty="0" smtClean="0">
                <a:solidFill>
                  <a:srgbClr val="727272"/>
                </a:solidFill>
              </a:rPr>
              <a:t>Agreement of annual </a:t>
            </a:r>
            <a:r>
              <a:rPr lang="en-GB" sz="2800" dirty="0">
                <a:solidFill>
                  <a:srgbClr val="727272"/>
                </a:solidFill>
              </a:rPr>
              <a:t>report </a:t>
            </a:r>
            <a:r>
              <a:rPr lang="en-GB" sz="2800" dirty="0" smtClean="0">
                <a:solidFill>
                  <a:srgbClr val="727272"/>
                </a:solidFill>
              </a:rPr>
              <a:t>content</a:t>
            </a:r>
          </a:p>
          <a:p>
            <a:endParaRPr lang="en-GB" sz="2800" dirty="0" smtClean="0">
              <a:solidFill>
                <a:srgbClr val="727272"/>
              </a:solidFill>
            </a:endParaRPr>
          </a:p>
          <a:p>
            <a:pPr marL="342900" indent="-342900">
              <a:buFont typeface="Arial" panose="020B0604020202020204" pitchFamily="34" charset="0"/>
              <a:buChar char="•"/>
            </a:pPr>
            <a:r>
              <a:rPr lang="en-GB" sz="2800" dirty="0">
                <a:solidFill>
                  <a:srgbClr val="727272"/>
                </a:solidFill>
              </a:rPr>
              <a:t>Date and venue for next meeting</a:t>
            </a:r>
          </a:p>
          <a:p>
            <a:pPr marL="342900" indent="-342900">
              <a:buFont typeface="Arial" panose="020B0604020202020204" pitchFamily="34" charset="0"/>
              <a:buChar char="•"/>
            </a:pPr>
            <a:endParaRPr lang="en-GB" sz="2800" dirty="0" smtClean="0">
              <a:solidFill>
                <a:srgbClr val="727272"/>
              </a:solidFill>
            </a:endParaRPr>
          </a:p>
          <a:p>
            <a:pPr marL="342900" indent="-342900">
              <a:buFont typeface="Arial" panose="020B0604020202020204" pitchFamily="34" charset="0"/>
              <a:buChar char="•"/>
            </a:pPr>
            <a:endParaRPr lang="en-GB" sz="2400" dirty="0">
              <a:solidFill>
                <a:srgbClr val="727272"/>
              </a:solidFill>
            </a:endParaRPr>
          </a:p>
          <a:p>
            <a:pPr marL="628650" indent="-628650">
              <a:spcBef>
                <a:spcPts val="1800"/>
              </a:spcBef>
              <a:spcAft>
                <a:spcPts val="600"/>
              </a:spcAft>
              <a:buFont typeface="Wingdings" pitchFamily="2" charset="2"/>
              <a:buChar char="q"/>
            </a:pPr>
            <a:endParaRPr lang="en-GB" sz="2400" dirty="0" smtClean="0">
              <a:solidFill>
                <a:srgbClr val="E6E6E6">
                  <a:lumMod val="50000"/>
                </a:srgbClr>
              </a:solidFill>
            </a:endParaRPr>
          </a:p>
        </p:txBody>
      </p:sp>
      <p:sp>
        <p:nvSpPr>
          <p:cNvPr id="10" name="Rectangle 9"/>
          <p:cNvSpPr/>
          <p:nvPr/>
        </p:nvSpPr>
        <p:spPr>
          <a:xfrm>
            <a:off x="2411760" y="1340768"/>
            <a:ext cx="6264696" cy="461665"/>
          </a:xfrm>
          <a:prstGeom prst="rect">
            <a:avLst/>
          </a:prstGeom>
        </p:spPr>
        <p:txBody>
          <a:bodyPr wrap="square">
            <a:spAutoFit/>
          </a:bodyPr>
          <a:lstStyle/>
          <a:p>
            <a:pPr algn="r"/>
            <a:r>
              <a:rPr lang="en-GB" sz="2400" b="1" i="1" dirty="0" smtClean="0">
                <a:solidFill>
                  <a:srgbClr val="FF0000"/>
                </a:solidFill>
              </a:rPr>
              <a:t>Expected Results from Meeting</a:t>
            </a:r>
            <a:endParaRPr lang="en-GB" sz="2400" b="1" i="1" dirty="0">
              <a:solidFill>
                <a:srgbClr val="FF0000"/>
              </a:solidFill>
            </a:endParaRPr>
          </a:p>
        </p:txBody>
      </p:sp>
    </p:spTree>
    <p:extLst>
      <p:ext uri="{BB962C8B-B14F-4D97-AF65-F5344CB8AC3E}">
        <p14:creationId xmlns:p14="http://schemas.microsoft.com/office/powerpoint/2010/main" val="26679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CER_ppt_WHITE">
  <a:themeElements>
    <a:clrScheme name="">
      <a:dk1>
        <a:srgbClr val="000000"/>
      </a:dk1>
      <a:lt1>
        <a:srgbClr val="663366"/>
      </a:lt1>
      <a:dk2>
        <a:srgbClr val="000000"/>
      </a:dk2>
      <a:lt2>
        <a:srgbClr val="808080"/>
      </a:lt2>
      <a:accent1>
        <a:srgbClr val="BBE0E3"/>
      </a:accent1>
      <a:accent2>
        <a:srgbClr val="333399"/>
      </a:accent2>
      <a:accent3>
        <a:srgbClr val="B8ADB8"/>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OECD_English_white</Template>
  <TotalTime>3502</TotalTime>
  <Words>5833</Words>
  <Application>Microsoft Office PowerPoint</Application>
  <PresentationFormat>On-screen Show (4:3)</PresentationFormat>
  <Paragraphs>606</Paragraphs>
  <Slides>88</Slides>
  <Notes>14</Notes>
  <HiddenSlides>0</HiddenSlides>
  <MMClips>0</MMClips>
  <ScaleCrop>false</ScaleCrop>
  <HeadingPairs>
    <vt:vector size="4" baseType="variant">
      <vt:variant>
        <vt:lpstr>Theme</vt:lpstr>
      </vt:variant>
      <vt:variant>
        <vt:i4>9</vt:i4>
      </vt:variant>
      <vt:variant>
        <vt:lpstr>Slide Titles</vt:lpstr>
      </vt:variant>
      <vt:variant>
        <vt:i4>88</vt:i4>
      </vt:variant>
    </vt:vector>
  </HeadingPairs>
  <TitlesOfParts>
    <vt:vector size="97" baseType="lpstr">
      <vt:lpstr>OECD_English_white</vt:lpstr>
      <vt:lpstr>1_OECD PowerPoint template new logo</vt:lpstr>
      <vt:lpstr>ACER_ppt_WHITE</vt:lpstr>
      <vt:lpstr>20_Default Design</vt:lpstr>
      <vt:lpstr>9_Custom Design</vt:lpstr>
      <vt:lpstr>12_Custom Design</vt:lpstr>
      <vt:lpstr>4_Default Design</vt:lpstr>
      <vt:lpstr>Inspiration</vt:lpstr>
      <vt:lpstr>Office Theme</vt:lpstr>
      <vt:lpstr>PowerPoint Presentation</vt:lpstr>
      <vt:lpstr>PISA for Development International Advisory Group Meeting</vt:lpstr>
      <vt:lpstr>Expected Results from Meeting, continued ….. </vt:lpstr>
      <vt:lpstr>Day One: sessions</vt:lpstr>
      <vt:lpstr>Day Two: sessions</vt:lpstr>
      <vt:lpstr>Key documents in folder</vt:lpstr>
      <vt:lpstr>PowerPoint Presentation</vt:lpstr>
      <vt:lpstr>PISA for Development International Advisory Group</vt:lpstr>
      <vt:lpstr>PISA for Development International Advisory Group Meeting</vt:lpstr>
      <vt:lpstr>International Advisory Group: ToR</vt:lpstr>
      <vt:lpstr>Annual report format</vt:lpstr>
      <vt:lpstr>PISA for Development </vt:lpstr>
      <vt:lpstr>PISA for Development Initial Technical Meeting, June 2013 - Conclusions</vt:lpstr>
      <vt:lpstr>Next steps and actions taken (1)</vt:lpstr>
      <vt:lpstr>Next steps and actions taken (2)</vt:lpstr>
      <vt:lpstr>Next steps and actions taken (3)</vt:lpstr>
      <vt:lpstr>Next steps and actions taken (4)</vt:lpstr>
      <vt:lpstr>Next steps and actions taken (5)</vt:lpstr>
      <vt:lpstr>Next steps and actions taken (6)</vt:lpstr>
      <vt:lpstr>Next steps (7)</vt:lpstr>
      <vt:lpstr>PISA for Development: Prospective Timeline – Meetings &amp; Phases</vt:lpstr>
      <vt:lpstr>PISA for Development: Initial Implementation Schedule</vt:lpstr>
      <vt:lpstr>PISA for Development: Preparation of Cognitive Instruments</vt:lpstr>
      <vt:lpstr>The Constraints and Requirements</vt:lpstr>
      <vt:lpstr>Ensuring Comparability</vt:lpstr>
      <vt:lpstr>Ensuring Comparability</vt:lpstr>
      <vt:lpstr>Use of Existing Framework</vt:lpstr>
      <vt:lpstr>No New Items</vt:lpstr>
      <vt:lpstr>No New Items</vt:lpstr>
      <vt:lpstr>No New Items</vt:lpstr>
      <vt:lpstr>Main technical challenges and options for addressing these</vt:lpstr>
      <vt:lpstr>Challenges to be addressed by the project -- 1</vt:lpstr>
      <vt:lpstr>Challenges to be addressed by the project -- 2</vt:lpstr>
      <vt:lpstr>Challenges to be addressed by the project -- 3</vt:lpstr>
      <vt:lpstr>Challenges to be addressed by the project -- 4</vt:lpstr>
      <vt:lpstr>Challenges to be addressed by the project -- 5</vt:lpstr>
      <vt:lpstr>Challenges to be addressed by the project -- 6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Counting, Finding, Persuading, Sampling, Testing and Treating  Out-of-School Youth</vt:lpstr>
      <vt:lpstr>BRIEF</vt:lpstr>
      <vt:lpstr>PowerPoint Presentation</vt:lpstr>
      <vt:lpstr>In and Out of Primary School</vt:lpstr>
      <vt:lpstr>In and Out of Secondary School</vt:lpstr>
      <vt:lpstr>Which  Groups are Out-of-School</vt:lpstr>
      <vt:lpstr>First Caveat: What Counts as Being ‘In’ or ‘Out’ of school</vt:lpstr>
      <vt:lpstr>PowerPoint Presentation</vt:lpstr>
      <vt:lpstr>UNICEF/UIS OOSCI 5DE</vt:lpstr>
      <vt:lpstr>Schooling and Human Rights </vt:lpstr>
      <vt:lpstr>Second Caveat: Groups Omitted or Systematically  Uncounted in Household Survey Data (A)</vt:lpstr>
      <vt:lpstr>Groups Omitted or Systematically  Uncounted in Survey Data (B)</vt:lpstr>
      <vt:lpstr>Household Survey Sample Design</vt:lpstr>
      <vt:lpstr>SUMMARY</vt:lpstr>
      <vt:lpstr>PowerPoint Presentation</vt:lpstr>
      <vt:lpstr>COUNTING AND LOCATING</vt:lpstr>
      <vt:lpstr>Initial Guidance on Defining OoS15y (A)</vt:lpstr>
      <vt:lpstr>Initial Guidance on Defining OoS15y (B)</vt:lpstr>
      <vt:lpstr>PowerPoint Presentation</vt:lpstr>
      <vt:lpstr>Finding and Identifying</vt:lpstr>
      <vt:lpstr>Constructing a Sampling Frame</vt:lpstr>
      <vt:lpstr>PowerPoint Presentation</vt:lpstr>
      <vt:lpstr>SAMPLING AND PERSAUDING</vt:lpstr>
      <vt:lpstr>PowerPoint Presentation</vt:lpstr>
      <vt:lpstr>Contextual Questionnaire and Treating in Analysis</vt:lpstr>
      <vt:lpstr>PowerPoint Presentation</vt:lpstr>
      <vt:lpstr>Assessment: Design of Instruments</vt:lpstr>
      <vt:lpstr>PowerPoint Presentation</vt:lpstr>
      <vt:lpstr>Provisional Conclusions</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PISAforDevelopment</dc:title>
  <dc:creator>OECD</dc:creator>
  <cp:lastModifiedBy>MAGNUSSON Eric</cp:lastModifiedBy>
  <cp:revision>279</cp:revision>
  <dcterms:created xsi:type="dcterms:W3CDTF">2012-11-13T16:43:26Z</dcterms:created>
  <dcterms:modified xsi:type="dcterms:W3CDTF">2014-06-05T12:00:03Z</dcterms:modified>
</cp:coreProperties>
</file>